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56" r:id="rId1"/>
  </p:sldMasterIdLst>
  <p:notesMasterIdLst>
    <p:notesMasterId r:id="rId14"/>
  </p:notesMasterIdLst>
  <p:sldIdLst>
    <p:sldId id="333" r:id="rId2"/>
    <p:sldId id="332" r:id="rId3"/>
    <p:sldId id="261" r:id="rId4"/>
    <p:sldId id="269" r:id="rId5"/>
    <p:sldId id="271" r:id="rId6"/>
    <p:sldId id="331" r:id="rId7"/>
    <p:sldId id="272" r:id="rId8"/>
    <p:sldId id="334" r:id="rId9"/>
    <p:sldId id="274" r:id="rId10"/>
    <p:sldId id="336" r:id="rId11"/>
    <p:sldId id="335" r:id="rId12"/>
    <p:sldId id="31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2E0BC5"/>
    <a:srgbClr val="7523CF"/>
    <a:srgbClr val="2A9243"/>
    <a:srgbClr val="30A64C"/>
    <a:srgbClr val="80008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21" autoAdjust="0"/>
    <p:restoredTop sz="94660"/>
  </p:normalViewPr>
  <p:slideViewPr>
    <p:cSldViewPr>
      <p:cViewPr varScale="1">
        <p:scale>
          <a:sx n="95" d="100"/>
          <a:sy n="95" d="100"/>
        </p:scale>
        <p:origin x="-99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B176A-B454-4B9F-BF21-9DCEAE3D62B2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D17CDB-E728-43BD-983F-245A0B83E9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391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558" y="-18288"/>
            <a:ext cx="9129441" cy="687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5775" y="1340768"/>
            <a:ext cx="623549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Мастер-класс</a:t>
            </a:r>
          </a:p>
          <a:p>
            <a:pPr algn="ctr"/>
            <a:endParaRPr lang="ru-RU" sz="4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«</a:t>
            </a:r>
            <a:r>
              <a:rPr lang="ru-RU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Критериальное</a:t>
            </a:r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оценивание </a:t>
            </a:r>
          </a:p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как основа современного урока»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2320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6512511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dirty="0">
                <a:ln w="11430"/>
                <a:solidFill>
                  <a:srgbClr val="2E0BC5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4400" dirty="0" err="1">
                <a:ln w="11430"/>
                <a:solidFill>
                  <a:srgbClr val="2E0BC5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Светофорик</a:t>
            </a:r>
            <a:r>
              <a:rPr lang="ru-RU" sz="4400" dirty="0">
                <a:ln w="11430"/>
                <a:solidFill>
                  <a:srgbClr val="2E0BC5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4400" dirty="0">
              <a:solidFill>
                <a:srgbClr val="2E0BC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1052736"/>
            <a:ext cx="7029400" cy="5328592"/>
          </a:xfrm>
        </p:spPr>
        <p:txBody>
          <a:bodyPr/>
          <a:lstStyle/>
          <a:p>
            <a:pPr marL="45720" indent="0">
              <a:buNone/>
            </a:pPr>
            <a:endParaRPr lang="ru-RU" dirty="0"/>
          </a:p>
          <a:p>
            <a:pPr marL="45720" indent="0">
              <a:buNone/>
            </a:pPr>
            <a:r>
              <a:rPr lang="ru-RU" dirty="0" smtClean="0"/>
              <a:t>                         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справлюсь сам</a:t>
            </a:r>
          </a:p>
          <a:p>
            <a:pPr marL="45720" indent="0">
              <a:buNone/>
            </a:pP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-  сомневаюсь</a:t>
            </a:r>
          </a:p>
          <a:p>
            <a:pPr marL="45720" indent="0">
              <a:buNone/>
            </a:pP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-  нужна помощь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6" descr="http://mypresentation.ru/documents/86874e9456a01060a30abbb7369e14e4/img7.jpg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" t="29432" r="81900" b="29665"/>
          <a:stretch/>
        </p:blipFill>
        <p:spPr bwMode="auto">
          <a:xfrm>
            <a:off x="1565323" y="1484784"/>
            <a:ext cx="1368152" cy="31683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2222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48680"/>
            <a:ext cx="7776864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800" dirty="0">
                <a:effectLst/>
              </a:rPr>
              <a:t>В чём преимущества </a:t>
            </a:r>
            <a:r>
              <a:rPr lang="ru-RU" sz="3800" dirty="0" err="1">
                <a:effectLst/>
              </a:rPr>
              <a:t>критериального</a:t>
            </a:r>
            <a:r>
              <a:rPr lang="ru-RU" sz="3800" dirty="0">
                <a:effectLst/>
              </a:rPr>
              <a:t> оценивания?</a:t>
            </a:r>
            <a:endParaRPr lang="ru-RU" sz="3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988840"/>
            <a:ext cx="8352928" cy="3474720"/>
          </a:xfrm>
        </p:spPr>
        <p:txBody>
          <a:bodyPr>
            <a:noAutofit/>
          </a:bodyPr>
          <a:lstStyle/>
          <a:p>
            <a:pPr lvl="2"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Предоставляет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чётко сформулированные уровни достижения.</a:t>
            </a:r>
          </a:p>
          <a:p>
            <a:pPr lvl="2"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Делает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оценивание более понятным для всех участников образовательного процесса (учеников, родителей, учителей).</a:t>
            </a:r>
          </a:p>
          <a:p>
            <a:pPr lvl="2"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Воспитывает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ответственность обучающихся за результат своего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труда.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lvl="2"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Способствует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росту мотивации к обучению.</a:t>
            </a:r>
          </a:p>
        </p:txBody>
      </p:sp>
    </p:spTree>
    <p:extLst>
      <p:ext uri="{BB962C8B-B14F-4D97-AF65-F5344CB8AC3E}">
        <p14:creationId xmlns:p14="http://schemas.microsoft.com/office/powerpoint/2010/main" val="268103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3203848" y="2348880"/>
            <a:ext cx="4752528" cy="19442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endParaRPr lang="ru-RU" sz="3600" i="1" kern="10" spc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63488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8301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67544" y="260648"/>
            <a:ext cx="7525389" cy="4664809"/>
          </a:xfrm>
        </p:spPr>
        <p:txBody>
          <a:bodyPr/>
          <a:lstStyle/>
          <a:p>
            <a:pPr marL="182880" indent="0">
              <a:buNone/>
            </a:pPr>
            <a:r>
              <a:rPr lang="ru-RU" sz="240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познакомить учителей с разными видами оценивания, их характеристиками, целями и значимостью </a:t>
            </a:r>
            <a:r>
              <a:rPr lang="ru-RU" sz="2400" dirty="0" err="1">
                <a:effectLst/>
                <a:latin typeface="Times New Roman" pitchFamily="18" charset="0"/>
                <a:cs typeface="Times New Roman" pitchFamily="18" charset="0"/>
              </a:rPr>
              <a:t>критериального</a:t>
            </a: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 оценивания для эффективного обучения.</a:t>
            </a:r>
            <a:b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u="sng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Дать общее представление о системе </a:t>
            </a:r>
            <a:r>
              <a:rPr lang="ru-RU" sz="2400" dirty="0" err="1">
                <a:effectLst/>
                <a:latin typeface="Times New Roman" pitchFamily="18" charset="0"/>
                <a:cs typeface="Times New Roman" pitchFamily="18" charset="0"/>
              </a:rPr>
              <a:t>критериального</a:t>
            </a: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 оценивания;</a:t>
            </a:r>
            <a:b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Рассмотреть различные подходы к оцениванию учебных достижений школьников;</a:t>
            </a:r>
            <a:b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Обосновать необходимость </a:t>
            </a:r>
            <a:r>
              <a:rPr lang="ru-RU" sz="2400" dirty="0" err="1">
                <a:effectLst/>
                <a:latin typeface="Times New Roman" pitchFamily="18" charset="0"/>
                <a:cs typeface="Times New Roman" pitchFamily="18" charset="0"/>
              </a:rPr>
              <a:t>критериального</a:t>
            </a: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 оценивания знаний, показать значимость</a:t>
            </a:r>
            <a:b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err="1">
                <a:effectLst/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400" dirty="0" err="1" smtClean="0">
                <a:effectLst/>
                <a:latin typeface="Times New Roman" pitchFamily="18" charset="0"/>
                <a:cs typeface="Times New Roman" pitchFamily="18" charset="0"/>
              </a:rPr>
              <a:t>ритериального</a:t>
            </a: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оценивания для учителей и для учащихся;</a:t>
            </a:r>
            <a:b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Научить разрабатывать критерии оценивания.</a:t>
            </a:r>
            <a:b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Создать условия для активного взаимодействия ведущего мастер-класс и участников мастер-класса.</a:t>
            </a:r>
            <a:b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95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476672"/>
            <a:ext cx="8229600" cy="5904656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 smtClean="0"/>
          </a:p>
        </p:txBody>
      </p:sp>
      <p:pic>
        <p:nvPicPr>
          <p:cNvPr id="6" name="Рисунок 5" descr="http://img1.goodfon.ru/original/1600x900/c/1f/peyzazh-zima-noch-nebo-luna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28192"/>
            <a:ext cx="8136904" cy="532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-63388"/>
            <a:ext cx="7056784" cy="1332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077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72067" y="836712"/>
            <a:ext cx="7408333" cy="5289451"/>
          </a:xfrm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00618" y="2441152"/>
            <a:ext cx="418946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000" b="1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4" name="Рисунок 13" descr="http://chivat.com/wp-content/uploads/2015/08/Spring-Blossoms-Painting-1920x1080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97" y="1196752"/>
            <a:ext cx="7930548" cy="51350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287264" y="221739"/>
            <a:ext cx="68130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Прекрасные Вы наши!</a:t>
            </a:r>
            <a:endParaRPr lang="ru-RU" sz="4800" b="1" cap="none" spc="0" dirty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025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dir="in"/>
      </p:transition>
    </mc:Choice>
    <mc:Fallback xmlns="">
      <p:transition spd="slow">
        <p:split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prg.stihi.ru/pics/2013/03/24/3069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58" y="404664"/>
            <a:ext cx="7992886" cy="5904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pPr algn="l"/>
            <a:r>
              <a:rPr lang="ru-RU" sz="4400" cap="all" dirty="0">
                <a:ln w="9000" cmpd="sng">
                  <a:solidFill>
                    <a:srgbClr val="5DCEAF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80008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cap="all" dirty="0">
                <a:ln w="9000" cmpd="sng">
                  <a:solidFill>
                    <a:srgbClr val="5DCEAF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80008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22756" y="1556792"/>
            <a:ext cx="8229600" cy="4425355"/>
          </a:xfrm>
        </p:spPr>
        <p:txBody>
          <a:bodyPr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56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Видео WhatsApp 2024-10-08 в 20.34.06_f5a80794.mp4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16632"/>
            <a:ext cx="8712967" cy="6480720"/>
          </a:xfrm>
        </p:spPr>
      </p:pic>
    </p:spTree>
    <p:extLst>
      <p:ext uri="{BB962C8B-B14F-4D97-AF65-F5344CB8AC3E}">
        <p14:creationId xmlns:p14="http://schemas.microsoft.com/office/powerpoint/2010/main" val="19220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5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2747" y="1340768"/>
            <a:ext cx="8438528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Мастер-класс</a:t>
            </a:r>
          </a:p>
          <a:p>
            <a:pPr algn="ctr"/>
            <a:endParaRPr lang="ru-RU" sz="4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«</a:t>
            </a:r>
            <a:r>
              <a:rPr lang="ru-RU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Критериальное</a:t>
            </a:r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оценивание </a:t>
            </a:r>
          </a:p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как основа современного урока»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6648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Задание 1.</a:t>
            </a:r>
          </a:p>
          <a:p>
            <a:pPr marL="45720" indent="0" algn="ctr"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" indent="0" algn="ctr"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- Что такое имя существительное?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фон для презентации (лирика) - VA Real Piano-A Collection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193" y="548680"/>
            <a:ext cx="1106984" cy="110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2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6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5454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15616" y="692696"/>
            <a:ext cx="7173416" cy="5577800"/>
          </a:xfrm>
        </p:spPr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Критерии оценки  ответа на определенную  тему: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" indent="0"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1.Правильность ответа-2 балла</a:t>
            </a:r>
          </a:p>
          <a:p>
            <a:pPr marL="45720" indent="0"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2.Полнота ответа-1балл</a:t>
            </a:r>
          </a:p>
          <a:p>
            <a:pPr marL="45720" indent="0"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3.Наличие примеров-2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балла</a:t>
            </a:r>
          </a:p>
          <a:p>
            <a:pPr marL="45720" indent="0">
              <a:buNone/>
            </a:pP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ru-RU" sz="3000" b="1" u="sng" dirty="0">
                <a:latin typeface="Times New Roman" pitchFamily="18" charset="0"/>
                <a:cs typeface="Times New Roman" pitchFamily="18" charset="0"/>
              </a:rPr>
              <a:t>Максимальное количество баллов - 5 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0-1 балл - «2»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2- 3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балла - «3»</a:t>
            </a:r>
          </a:p>
          <a:p>
            <a:pPr marL="45720" indent="0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4 - балла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- «4»</a:t>
            </a:r>
          </a:p>
          <a:p>
            <a:pPr marL="45720" indent="0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5-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баллов - «5»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sz="3200" dirty="0" smtClean="0"/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фон для презентации (лирика) - VA Real Piano-A Collection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08304" y="5013176"/>
            <a:ext cx="703387" cy="7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4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6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3787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1204</TotalTime>
  <Words>160</Words>
  <Application>Microsoft Office PowerPoint</Application>
  <PresentationFormat>Экран (4:3)</PresentationFormat>
  <Paragraphs>46</Paragraphs>
  <Slides>12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Воздушный поток</vt:lpstr>
      <vt:lpstr>Презентация PowerPoint</vt:lpstr>
      <vt:lpstr>Цель: познакомить учителей с разными видами оценивания, их характеристиками, целями и значимостью критериального оценивания для эффективного обучения. Задачи: Дать общее представление о системе критериального оценивания; Рассмотреть различные подходы к оцениванию учебных достижений школьников; Обосновать необходимость критериального оценивания знаний, показать значимость критериального оценивания для учителей и для учащихся; Научить разрабатывать критерии оценивания. Создать условия для активного взаимодействия ведущего мастер-класс и участников мастер-класса. 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«Светофорик»</vt:lpstr>
      <vt:lpstr>В чём преимущества критериального оценивания?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Нургалиева</dc:creator>
  <cp:lastModifiedBy>Asus</cp:lastModifiedBy>
  <cp:revision>88</cp:revision>
  <dcterms:created xsi:type="dcterms:W3CDTF">2016-03-08T05:54:47Z</dcterms:created>
  <dcterms:modified xsi:type="dcterms:W3CDTF">2024-10-09T11:27:10Z</dcterms:modified>
</cp:coreProperties>
</file>