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70" r:id="rId2"/>
    <p:sldId id="317" r:id="rId3"/>
    <p:sldId id="312" r:id="rId4"/>
    <p:sldId id="313" r:id="rId5"/>
    <p:sldId id="305" r:id="rId6"/>
    <p:sldId id="306" r:id="rId7"/>
    <p:sldId id="302" r:id="rId8"/>
    <p:sldId id="310" r:id="rId9"/>
    <p:sldId id="271" r:id="rId10"/>
    <p:sldId id="318" r:id="rId11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F1FF"/>
    <a:srgbClr val="2727FF"/>
    <a:srgbClr val="FFFFFF"/>
    <a:srgbClr val="0000CC"/>
    <a:srgbClr val="C6D5FE"/>
    <a:srgbClr val="E1EFFF"/>
    <a:srgbClr val="083F5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2"/>
          <p:cNvGrpSpPr>
            <a:grpSpLocks/>
          </p:cNvGrpSpPr>
          <p:nvPr/>
        </p:nvGrpSpPr>
        <p:grpSpPr bwMode="auto">
          <a:xfrm>
            <a:off x="-1035050" y="1552575"/>
            <a:ext cx="10179050" cy="5305425"/>
            <a:chOff x="-652" y="978"/>
            <a:chExt cx="6412" cy="3342"/>
          </a:xfrm>
        </p:grpSpPr>
        <p:sp>
          <p:nvSpPr>
            <p:cNvPr id="15363" name="Freeform 3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5364" name="Arc 4"/>
            <p:cNvSpPr>
              <a:spLocks/>
            </p:cNvSpPr>
            <p:nvPr/>
          </p:nvSpPr>
          <p:spPr bwMode="auto">
            <a:xfrm>
              <a:off x="-652" y="978"/>
              <a:ext cx="4237" cy="3342"/>
            </a:xfrm>
            <a:custGeom>
              <a:avLst/>
              <a:gdLst>
                <a:gd name="G0" fmla="+- 0 0 0"/>
                <a:gd name="G1" fmla="+- 21231 0 0"/>
                <a:gd name="G2" fmla="+- 21600 0 0"/>
                <a:gd name="T0" fmla="*/ 3977 w 21600"/>
                <a:gd name="T1" fmla="*/ 0 h 21231"/>
                <a:gd name="T2" fmla="*/ 21600 w 21600"/>
                <a:gd name="T3" fmla="*/ 21231 h 21231"/>
                <a:gd name="T4" fmla="*/ 0 w 21600"/>
                <a:gd name="T5" fmla="*/ 21231 h 21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231" fill="none" extrusionOk="0">
                  <a:moveTo>
                    <a:pt x="3976" y="0"/>
                  </a:moveTo>
                  <a:cubicBezTo>
                    <a:pt x="14194" y="1914"/>
                    <a:pt x="21600" y="10835"/>
                    <a:pt x="21600" y="21231"/>
                  </a:cubicBezTo>
                </a:path>
                <a:path w="21600" h="21231" stroke="0" extrusionOk="0">
                  <a:moveTo>
                    <a:pt x="3976" y="0"/>
                  </a:moveTo>
                  <a:cubicBezTo>
                    <a:pt x="14194" y="1914"/>
                    <a:pt x="21600" y="10835"/>
                    <a:pt x="21600" y="21231"/>
                  </a:cubicBezTo>
                  <a:lnTo>
                    <a:pt x="0" y="21231"/>
                  </a:lnTo>
                  <a:close/>
                </a:path>
              </a:pathLst>
            </a:custGeom>
            <a:noFill/>
            <a:ln w="1270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5365" name="Rectangle 5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85800" y="3429000"/>
            <a:ext cx="6400800" cy="1752600"/>
          </a:xfrm>
        </p:spPr>
        <p:txBody>
          <a:bodyPr lIns="92075" tIns="46038" rIns="92075" bIns="46038"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5368" name="Rectangle 8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5369" name="Rectangle 9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6715566-EC47-4995-8CE0-6C3296696F8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457A0E-295F-4E9D-829F-9C714FA68C4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824DEC-0AFE-45AB-A342-0B69CA99DF3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A9219D-F91D-4622-B1BD-445CB4E60C6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D1DD17-84DA-41A6-9750-66AC0687E03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86E43E-C94E-414C-A9AA-782BD370A2C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28AE5F-853D-46B4-BCF7-50CE2AE1E57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F95E4D-2DA4-42E9-BBFA-BB94A01734D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0B20CA-B806-473B-AEB4-778031148A1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0C5D98-7C6D-475C-B51D-CD1704E039E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F2EF0A-A372-456E-9C4C-C30C8D42A61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75B3FF"/>
            </a:gs>
            <a:gs pos="100000">
              <a:srgbClr val="0000CC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2"/>
          <p:cNvGrpSpPr>
            <a:grpSpLocks/>
          </p:cNvGrpSpPr>
          <p:nvPr/>
        </p:nvGrpSpPr>
        <p:grpSpPr bwMode="auto">
          <a:xfrm>
            <a:off x="0" y="1588"/>
            <a:ext cx="9132888" cy="6845300"/>
            <a:chOff x="0" y="1"/>
            <a:chExt cx="5753" cy="4312"/>
          </a:xfrm>
        </p:grpSpPr>
        <p:sp>
          <p:nvSpPr>
            <p:cNvPr id="14339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340" name="Arc 4"/>
            <p:cNvSpPr>
              <a:spLocks/>
            </p:cNvSpPr>
            <p:nvPr/>
          </p:nvSpPr>
          <p:spPr bwMode="auto">
            <a:xfrm>
              <a:off x="0" y="1"/>
              <a:ext cx="5298" cy="4312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70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4341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endParaRPr lang="ru-RU"/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4344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BCD51B7-87D8-443C-B06B-1CAEBBA112F6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4345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SzPct val="9000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0" y="1697038"/>
            <a:ext cx="9144000" cy="144655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>
            <a:outerShdw dist="81320" dir="2319588" algn="ctr" rotWithShape="0">
              <a:srgbClr val="083F50"/>
            </a:outerShdw>
          </a:effectLst>
        </p:spPr>
        <p:txBody>
          <a:bodyPr wrap="square" anchor="ctr">
            <a:sp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  <a:latin typeface="Arial Black" pitchFamily="34" charset="0"/>
              </a:rPr>
              <a:t>Комплексный анализ текста</a:t>
            </a:r>
            <a:endParaRPr lang="ru-RU" sz="6000" b="1" i="1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55776" y="764704"/>
            <a:ext cx="359425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kk-KZ" sz="6000" dirty="0"/>
              <a:t>Критерии:</a:t>
            </a:r>
            <a:endParaRPr lang="ru-RU" sz="60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9386338"/>
              </p:ext>
            </p:extLst>
          </p:nvPr>
        </p:nvGraphicFramePr>
        <p:xfrm>
          <a:off x="107504" y="2420888"/>
          <a:ext cx="8856983" cy="17611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36304">
                  <a:extLst>
                    <a:ext uri="{9D8B030D-6E8A-4147-A177-3AD203B41FA5}">
                      <a16:colId xmlns:a16="http://schemas.microsoft.com/office/drawing/2014/main" val="485945145"/>
                    </a:ext>
                  </a:extLst>
                </a:gridCol>
                <a:gridCol w="1691714">
                  <a:extLst>
                    <a:ext uri="{9D8B030D-6E8A-4147-A177-3AD203B41FA5}">
                      <a16:colId xmlns:a16="http://schemas.microsoft.com/office/drawing/2014/main" val="2235131016"/>
                    </a:ext>
                  </a:extLst>
                </a:gridCol>
                <a:gridCol w="2214009">
                  <a:extLst>
                    <a:ext uri="{9D8B030D-6E8A-4147-A177-3AD203B41FA5}">
                      <a16:colId xmlns:a16="http://schemas.microsoft.com/office/drawing/2014/main" val="1412835232"/>
                    </a:ext>
                  </a:extLst>
                </a:gridCol>
                <a:gridCol w="2214956">
                  <a:extLst>
                    <a:ext uri="{9D8B030D-6E8A-4147-A177-3AD203B41FA5}">
                      <a16:colId xmlns:a16="http://schemas.microsoft.com/office/drawing/2014/main" val="30738314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3600" b="1" dirty="0">
                          <a:effectLst/>
                        </a:rPr>
                        <a:t>Количество баллов</a:t>
                      </a: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3600" b="1" dirty="0">
                          <a:effectLst/>
                        </a:rPr>
                        <a:t>14, 13</a:t>
                      </a: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3600" b="1" dirty="0">
                          <a:effectLst/>
                        </a:rPr>
                        <a:t>12, 11, 10</a:t>
                      </a: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3600" b="1" dirty="0">
                          <a:effectLst/>
                        </a:rPr>
                        <a:t>9, 8, 7</a:t>
                      </a: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9430315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3600" b="1">
                          <a:effectLst/>
                        </a:rPr>
                        <a:t>Оценка</a:t>
                      </a:r>
                      <a:endParaRPr lang="ru-RU" sz="2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3600" b="1">
                          <a:effectLst/>
                        </a:rPr>
                        <a:t>5</a:t>
                      </a:r>
                      <a:endParaRPr lang="ru-RU" sz="2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3600" b="1">
                          <a:effectLst/>
                        </a:rPr>
                        <a:t>4</a:t>
                      </a:r>
                      <a:endParaRPr lang="ru-RU" sz="2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3600" b="1" dirty="0">
                          <a:effectLst/>
                        </a:rPr>
                        <a:t>3</a:t>
                      </a:r>
                      <a:endParaRPr lang="ru-RU" sz="2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357113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32280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Задание 1.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400" dirty="0" smtClean="0"/>
              <a:t>Соотнесите лингвистические термины, связанные с понятием «текст», с их толкованием, определением: 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199373"/>
          <a:ext cx="8429684" cy="67020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58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834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503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265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75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 dirty="0">
                          <a:latin typeface="Times New Roman"/>
                          <a:ea typeface="Calibri"/>
                          <a:cs typeface="Times New Roman"/>
                        </a:rPr>
                        <a:t>1.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 b="1" dirty="0">
                          <a:latin typeface="Times New Roman"/>
                          <a:ea typeface="Calibri"/>
                          <a:cs typeface="Times New Roman"/>
                        </a:rPr>
                        <a:t>Идея текста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 dirty="0">
                          <a:latin typeface="Times New Roman"/>
                          <a:ea typeface="Calibri"/>
                          <a:cs typeface="Times New Roman"/>
                        </a:rPr>
                        <a:t>а) построение, последовательное расположение микротем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8989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>
                          <a:latin typeface="Times New Roman"/>
                          <a:ea typeface="Calibri"/>
                          <a:cs typeface="Times New Roman"/>
                        </a:rPr>
                        <a:t>2.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 b="1" dirty="0">
                          <a:latin typeface="Times New Roman"/>
                          <a:ea typeface="Calibri"/>
                          <a:cs typeface="Times New Roman"/>
                        </a:rPr>
                        <a:t>Тема текста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 dirty="0"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r>
                        <a:rPr lang="kk-KZ" sz="2400" u="sng" dirty="0">
                          <a:latin typeface="Times New Roman"/>
                          <a:ea typeface="Calibri"/>
                          <a:cs typeface="Times New Roman"/>
                        </a:rPr>
                        <a:t>) </a:t>
                      </a:r>
                      <a:r>
                        <a:rPr lang="kk-KZ" sz="2400" i="1" u="sng" dirty="0">
                          <a:latin typeface="Times New Roman"/>
                          <a:ea typeface="Calibri"/>
                          <a:cs typeface="Times New Roman"/>
                        </a:rPr>
                        <a:t>книжный</a:t>
                      </a:r>
                      <a:r>
                        <a:rPr lang="kk-KZ" sz="2400" i="1" dirty="0">
                          <a:latin typeface="Times New Roman"/>
                          <a:ea typeface="Calibri"/>
                          <a:cs typeface="Times New Roman"/>
                        </a:rPr>
                        <a:t>:</a:t>
                      </a:r>
                      <a:r>
                        <a:rPr lang="kk-KZ" sz="2400" dirty="0">
                          <a:latin typeface="Times New Roman"/>
                          <a:ea typeface="Calibri"/>
                          <a:cs typeface="Times New Roman"/>
                        </a:rPr>
                        <a:t> публицистический, официально-деловой, научный, художественный;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 i="1" u="sng" dirty="0">
                          <a:latin typeface="Times New Roman"/>
                          <a:ea typeface="Calibri"/>
                          <a:cs typeface="Times New Roman"/>
                        </a:rPr>
                        <a:t>разговорный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875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>
                          <a:latin typeface="Times New Roman"/>
                          <a:ea typeface="Calibri"/>
                          <a:cs typeface="Times New Roman"/>
                        </a:rPr>
                        <a:t>3.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 b="1" dirty="0">
                          <a:latin typeface="Times New Roman"/>
                          <a:ea typeface="Calibri"/>
                          <a:cs typeface="Times New Roman"/>
                        </a:rPr>
                        <a:t>Стили речи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 dirty="0">
                          <a:latin typeface="Times New Roman"/>
                          <a:ea typeface="Calibri"/>
                          <a:cs typeface="Times New Roman"/>
                        </a:rPr>
                        <a:t>в) то, что хотел сказать автор, истолкование, которое он дает наблюдаемым им фактам жизни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1875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>
                          <a:latin typeface="Times New Roman"/>
                          <a:ea typeface="Calibri"/>
                          <a:cs typeface="Times New Roman"/>
                        </a:rPr>
                        <a:t>4.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 b="1" dirty="0">
                          <a:latin typeface="Times New Roman"/>
                          <a:ea typeface="Calibri"/>
                          <a:cs typeface="Times New Roman"/>
                        </a:rPr>
                        <a:t>Композиция текста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 dirty="0">
                          <a:latin typeface="Times New Roman"/>
                          <a:ea typeface="Calibri"/>
                          <a:cs typeface="Times New Roman"/>
                        </a:rPr>
                        <a:t>г) 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главная мысль одного абзаца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265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>
                          <a:latin typeface="Times New Roman"/>
                          <a:ea typeface="Calibri"/>
                          <a:cs typeface="Times New Roman"/>
                        </a:rPr>
                        <a:t>5.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 b="1" dirty="0">
                          <a:latin typeface="Times New Roman"/>
                          <a:ea typeface="Calibri"/>
                          <a:cs typeface="Times New Roman"/>
                        </a:rPr>
                        <a:t>Типы речи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 dirty="0">
                          <a:latin typeface="Times New Roman"/>
                          <a:ea typeface="Calibri"/>
                          <a:cs typeface="Times New Roman"/>
                        </a:rPr>
                        <a:t>д) предмет повествования, изображения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265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>
                          <a:latin typeface="Times New Roman"/>
                          <a:ea typeface="Calibri"/>
                          <a:cs typeface="Times New Roman"/>
                        </a:rPr>
                        <a:t>6.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 b="1" dirty="0">
                          <a:latin typeface="Times New Roman"/>
                          <a:ea typeface="Calibri"/>
                          <a:cs typeface="Times New Roman"/>
                        </a:rPr>
                        <a:t>Микротема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 dirty="0">
                          <a:latin typeface="Times New Roman"/>
                          <a:ea typeface="Calibri"/>
                          <a:cs typeface="Times New Roman"/>
                        </a:rPr>
                        <a:t>е) повествование, описание, рассуждение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7179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>
                          <a:latin typeface="Times New Roman"/>
                          <a:ea typeface="Calibri"/>
                          <a:cs typeface="Times New Roman"/>
                        </a:rPr>
                        <a:t>7.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 b="1" dirty="0">
                          <a:latin typeface="Times New Roman"/>
                          <a:ea typeface="Calibri"/>
                          <a:cs typeface="Times New Roman"/>
                        </a:rPr>
                        <a:t>Признаки текста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2400" dirty="0">
                          <a:latin typeface="Times New Roman"/>
                          <a:ea typeface="Calibri"/>
                          <a:cs typeface="Times New Roman"/>
                        </a:rPr>
                        <a:t>ж) связность, единство, целостность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1500" dirty="0" smtClean="0"/>
              <a:t>Ответы:</a:t>
            </a:r>
            <a:endParaRPr lang="ru-RU" sz="115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5800" y="1981200"/>
            <a:ext cx="8029604" cy="4114800"/>
          </a:xfrm>
        </p:spPr>
        <p:txBody>
          <a:bodyPr/>
          <a:lstStyle/>
          <a:p>
            <a:pPr algn="ctr">
              <a:buNone/>
            </a:pPr>
            <a:r>
              <a:rPr lang="ru-RU" sz="8800" b="1" dirty="0" smtClean="0">
                <a:solidFill>
                  <a:srgbClr val="FFFF00"/>
                </a:solidFill>
              </a:rPr>
              <a:t>1-в, 2-д, 3-б, </a:t>
            </a:r>
          </a:p>
          <a:p>
            <a:pPr algn="ctr">
              <a:buNone/>
            </a:pPr>
            <a:r>
              <a:rPr lang="ru-RU" sz="8800" b="1" dirty="0" smtClean="0">
                <a:solidFill>
                  <a:srgbClr val="FFFF00"/>
                </a:solidFill>
              </a:rPr>
              <a:t>4-а, 5-е, 6-г, 7-ж</a:t>
            </a:r>
            <a:endParaRPr lang="ru-RU" sz="8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>
                <a:solidFill>
                  <a:srgbClr val="FFFF00"/>
                </a:solidFill>
                <a:effectLst/>
              </a:rPr>
              <a:t>СКАЗКА – ПРИТЧА</a:t>
            </a:r>
            <a:r>
              <a:rPr lang="en-US" sz="4000" b="1">
                <a:solidFill>
                  <a:srgbClr val="FFFF00"/>
                </a:solidFill>
                <a:effectLst/>
              </a:rPr>
              <a:t/>
            </a:r>
            <a:br>
              <a:rPr lang="en-US" sz="4000" b="1">
                <a:solidFill>
                  <a:srgbClr val="FFFF00"/>
                </a:solidFill>
                <a:effectLst/>
              </a:rPr>
            </a:br>
            <a:r>
              <a:rPr lang="en-US" sz="4000" b="1">
                <a:solidFill>
                  <a:srgbClr val="FFFF00"/>
                </a:solidFill>
                <a:effectLst/>
              </a:rPr>
              <a:t/>
            </a:r>
            <a:br>
              <a:rPr lang="en-US" sz="4000" b="1">
                <a:solidFill>
                  <a:srgbClr val="FFFF00"/>
                </a:solidFill>
                <a:effectLst/>
              </a:rPr>
            </a:br>
            <a:endParaRPr lang="ru-RU" sz="4000" b="1">
              <a:solidFill>
                <a:srgbClr val="FFFF00"/>
              </a:solidFill>
              <a:effectLst/>
            </a:endParaRP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lnSpc>
                <a:spcPct val="80000"/>
              </a:lnSpc>
              <a:buNone/>
            </a:pPr>
            <a:r>
              <a:rPr lang="ru-RU" sz="4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Притча </a:t>
            </a:r>
            <a:r>
              <a:rPr lang="ru-RU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4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– </a:t>
            </a:r>
            <a:r>
              <a:rPr lang="ru-RU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algn="ctr">
              <a:lnSpc>
                <a:spcPct val="80000"/>
              </a:lnSpc>
              <a:buNone/>
            </a:pPr>
            <a:r>
              <a:rPr lang="ru-RU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краткий  иносказательный поучительный </a:t>
            </a:r>
            <a:r>
              <a:rPr lang="en-US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4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рассказ.</a:t>
            </a:r>
            <a:endParaRPr lang="en-US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en-US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                (Ожегов С.И.)</a:t>
            </a:r>
          </a:p>
          <a:p>
            <a:pPr>
              <a:lnSpc>
                <a:spcPct val="80000"/>
              </a:lnSpc>
            </a:pPr>
            <a:endParaRPr lang="ru-RU" sz="36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04813"/>
            <a:ext cx="7772400" cy="5691187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Даны человеку </a:t>
            </a:r>
            <a:r>
              <a:rPr lang="ru-RU" sz="4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глаза</a:t>
            </a:r>
            <a:r>
              <a:rPr lang="ru-RU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 но дальше желаний тела они не видят. </a:t>
            </a:r>
            <a:endParaRPr lang="en-US" sz="44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>
              <a:buFont typeface="Wingdings" pitchFamily="2" charset="2"/>
              <a:buNone/>
            </a:pPr>
            <a:r>
              <a:rPr lang="ru-RU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Дан человеку </a:t>
            </a:r>
            <a:r>
              <a:rPr lang="ru-RU" sz="4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разум</a:t>
            </a:r>
            <a:r>
              <a:rPr lang="ru-RU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 но дальше взгляда человеческого он не устремляется.</a:t>
            </a:r>
          </a:p>
          <a:p>
            <a:pPr algn="ctr">
              <a:buFont typeface="Wingdings" pitchFamily="2" charset="2"/>
              <a:buNone/>
            </a:pPr>
            <a:endParaRPr lang="ru-RU" sz="44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Композиция притчи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3600" u="sng">
                <a:solidFill>
                  <a:schemeClr val="folHlink"/>
                </a:solidFill>
              </a:rPr>
              <a:t>Завязка – реакция воробьев на рассказ Орла.</a:t>
            </a:r>
          </a:p>
          <a:p>
            <a:r>
              <a:rPr lang="ru-RU" sz="3600" u="sng">
                <a:solidFill>
                  <a:schemeClr val="folHlink"/>
                </a:solidFill>
              </a:rPr>
              <a:t>Кульминация – полные горечи слова Орла</a:t>
            </a:r>
            <a:r>
              <a:rPr lang="ru-RU" sz="3600">
                <a:solidFill>
                  <a:schemeClr val="folHlink"/>
                </a:solidFill>
              </a:rPr>
              <a:t> .</a:t>
            </a:r>
          </a:p>
          <a:p>
            <a:endParaRPr lang="ru-RU" sz="3600" u="sng">
              <a:solidFill>
                <a:schemeClr val="folHlink"/>
              </a:solidFill>
            </a:endParaRPr>
          </a:p>
          <a:p>
            <a:r>
              <a:rPr lang="ru-RU" sz="3600" u="sng">
                <a:solidFill>
                  <a:schemeClr val="folHlink"/>
                </a:solidFill>
              </a:rPr>
              <a:t>Развязка – ответ Орла на действия воробьев</a:t>
            </a:r>
            <a:r>
              <a:rPr lang="ru-RU" sz="3600">
                <a:solidFill>
                  <a:schemeClr val="folHlink"/>
                </a:solidFill>
              </a:rPr>
              <a:t> </a:t>
            </a:r>
            <a:endParaRPr lang="ru-RU" sz="3600" u="sng">
              <a:solidFill>
                <a:schemeClr val="folHlink"/>
              </a:solidFill>
            </a:endParaRPr>
          </a:p>
          <a:p>
            <a:endParaRPr lang="ru-RU" sz="3600" u="sng">
              <a:solidFill>
                <a:schemeClr val="fol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ext Box 2"/>
          <p:cNvSpPr txBox="1">
            <a:spLocks noChangeArrowheads="1"/>
          </p:cNvSpPr>
          <p:nvPr/>
        </p:nvSpPr>
        <p:spPr bwMode="auto">
          <a:xfrm>
            <a:off x="468313" y="404813"/>
            <a:ext cx="8280400" cy="64135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>
            <a:outerShdw dist="35921" dir="2700000" algn="ctr" rotWithShape="0">
              <a:srgbClr val="083F50"/>
            </a:outerShdw>
          </a:effec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3600" b="1">
                <a:solidFill>
                  <a:srgbClr val="FFFF00"/>
                </a:solidFill>
                <a:latin typeface="Arial" charset="0"/>
              </a:rPr>
              <a:t>       ОРЁЛ                     ВОРОБЬИ</a:t>
            </a:r>
          </a:p>
        </p:txBody>
      </p:sp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323850" y="5334000"/>
            <a:ext cx="3960813" cy="11906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>
            <a:outerShdw dist="35921" dir="2700000" algn="ctr" rotWithShape="0">
              <a:srgbClr val="083F50"/>
            </a:outerShdw>
          </a:effectLst>
        </p:spPr>
        <p:txBody>
          <a:bodyPr>
            <a:spAutoFit/>
          </a:bodyPr>
          <a:lstStyle/>
          <a:p>
            <a:pPr marL="457200" indent="-457200" algn="l">
              <a:spcBef>
                <a:spcPct val="50000"/>
              </a:spcBef>
            </a:pPr>
            <a:r>
              <a:rPr lang="ru-RU" sz="3600" b="1">
                <a:solidFill>
                  <a:srgbClr val="FFFF00"/>
                </a:solidFill>
                <a:latin typeface="Arial" charset="0"/>
              </a:rPr>
              <a:t>проповедник, мудрец</a:t>
            </a:r>
          </a:p>
        </p:txBody>
      </p:sp>
      <p:sp>
        <p:nvSpPr>
          <p:cNvPr id="66564" name="Text Box 4"/>
          <p:cNvSpPr txBox="1">
            <a:spLocks noChangeArrowheads="1"/>
          </p:cNvSpPr>
          <p:nvPr/>
        </p:nvSpPr>
        <p:spPr bwMode="auto">
          <a:xfrm>
            <a:off x="4716463" y="5334000"/>
            <a:ext cx="3960812" cy="119062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>
            <a:outerShdw dist="35921" dir="2700000" algn="ctr" rotWithShape="0">
              <a:srgbClr val="083F50"/>
            </a:outerShdw>
          </a:effectLst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</a:pPr>
            <a:r>
              <a:rPr lang="ru-RU" sz="3600" b="1">
                <a:solidFill>
                  <a:srgbClr val="FFFF00"/>
                </a:solidFill>
                <a:latin typeface="Arial" charset="0"/>
              </a:rPr>
              <a:t>психология обывателя</a:t>
            </a:r>
          </a:p>
        </p:txBody>
      </p:sp>
      <p:pic>
        <p:nvPicPr>
          <p:cNvPr id="66565" name="Picture 5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713" y="1225550"/>
            <a:ext cx="5403850" cy="38592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/>
      <p:bldP spid="6656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3149600"/>
            <a:ext cx="9188450" cy="7620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>
            <a:outerShdw dist="45791" dir="2021404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pPr indent="342900"/>
            <a:endParaRPr lang="ru-RU" sz="4400" b="1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249238" y="260350"/>
            <a:ext cx="8380412" cy="713740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ru-RU" sz="660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Каждому человеку дан</a:t>
            </a:r>
          </a:p>
          <a:p>
            <a:pPr algn="l"/>
            <a:r>
              <a:rPr lang="ru-RU" sz="660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разум,</a:t>
            </a:r>
          </a:p>
          <a:p>
            <a:pPr algn="l"/>
            <a:r>
              <a:rPr lang="ru-RU" sz="660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но не всякий</a:t>
            </a:r>
          </a:p>
          <a:p>
            <a:pPr algn="l"/>
            <a:r>
              <a:rPr lang="ru-RU" sz="660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устремляет</a:t>
            </a:r>
          </a:p>
          <a:p>
            <a:pPr algn="l"/>
            <a:r>
              <a:rPr lang="ru-RU" sz="660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его к высоким целям.</a:t>
            </a:r>
            <a:br>
              <a:rPr lang="ru-RU" sz="660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660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660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ru-RU" sz="6600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иний обелиск">
  <a:themeElements>
    <a:clrScheme name="Синий обелиск 5">
      <a:dk1>
        <a:srgbClr val="000000"/>
      </a:dk1>
      <a:lt1>
        <a:srgbClr val="FFFFFF"/>
      </a:lt1>
      <a:dk2>
        <a:srgbClr val="993300"/>
      </a:dk2>
      <a:lt2>
        <a:srgbClr val="FFCC66"/>
      </a:lt2>
      <a:accent1>
        <a:srgbClr val="FF6633"/>
      </a:accent1>
      <a:accent2>
        <a:srgbClr val="CC6600"/>
      </a:accent2>
      <a:accent3>
        <a:srgbClr val="CAADAA"/>
      </a:accent3>
      <a:accent4>
        <a:srgbClr val="DADADA"/>
      </a:accent4>
      <a:accent5>
        <a:srgbClr val="FFB8AD"/>
      </a:accent5>
      <a:accent6>
        <a:srgbClr val="B95C00"/>
      </a:accent6>
      <a:hlink>
        <a:srgbClr val="CC0000"/>
      </a:hlink>
      <a:folHlink>
        <a:srgbClr val="FFFF00"/>
      </a:folHlink>
    </a:clrScheme>
    <a:fontScheme name="Синий обелиск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E1EF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E1EFFF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Синий обелиск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FFFF"/>
        </a:accent1>
        <a:accent2>
          <a:srgbClr val="3366FF"/>
        </a:accent2>
        <a:accent3>
          <a:srgbClr val="AAAAFF"/>
        </a:accent3>
        <a:accent4>
          <a:srgbClr val="DADADA"/>
        </a:accent4>
        <a:accent5>
          <a:srgbClr val="AAFFFF"/>
        </a:accent5>
        <a:accent6>
          <a:srgbClr val="2D5CE7"/>
        </a:accent6>
        <a:hlink>
          <a:srgbClr val="FF0033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иний обелиск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66CCFF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5CB9E7"/>
        </a:accent6>
        <a:hlink>
          <a:srgbClr val="CC99FF"/>
        </a:hlink>
        <a:folHlink>
          <a:srgbClr val="00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иний обелиск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D4D4D4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иний обелиск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009999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8A8A"/>
        </a:accent6>
        <a:hlink>
          <a:srgbClr val="6600CC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иний обелиск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CC66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B95C00"/>
        </a:accent6>
        <a:hlink>
          <a:srgbClr val="CC0000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Designs\Синий обелиск.pot</Template>
  <TotalTime>1053</TotalTime>
  <Words>239</Words>
  <Application>Microsoft Office PowerPoint</Application>
  <PresentationFormat>Экран (4:3)</PresentationFormat>
  <Paragraphs>57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Arial Black</vt:lpstr>
      <vt:lpstr>Calibri</vt:lpstr>
      <vt:lpstr>Times New Roman</vt:lpstr>
      <vt:lpstr>Wingdings</vt:lpstr>
      <vt:lpstr>Синий обелиск</vt:lpstr>
      <vt:lpstr>Презентация PowerPoint</vt:lpstr>
      <vt:lpstr>Задание 1.</vt:lpstr>
      <vt:lpstr>Презентация PowerPoint</vt:lpstr>
      <vt:lpstr>Ответы:</vt:lpstr>
      <vt:lpstr>СКАЗКА – ПРИТЧА  </vt:lpstr>
      <vt:lpstr>Презентация PowerPoint</vt:lpstr>
      <vt:lpstr>Композиция притчи</vt:lpstr>
      <vt:lpstr>Презентация PowerPoint</vt:lpstr>
      <vt:lpstr>Презентация PowerPoint</vt:lpstr>
      <vt:lpstr>Презентация PowerPoint</vt:lpstr>
    </vt:vector>
  </TitlesOfParts>
  <Company>007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007</dc:creator>
  <cp:lastModifiedBy>12</cp:lastModifiedBy>
  <cp:revision>120</cp:revision>
  <dcterms:created xsi:type="dcterms:W3CDTF">2001-02-21T11:29:41Z</dcterms:created>
  <dcterms:modified xsi:type="dcterms:W3CDTF">2024-10-08T16:48:10Z</dcterms:modified>
</cp:coreProperties>
</file>