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78" r:id="rId2"/>
    <p:sldId id="277" r:id="rId3"/>
    <p:sldId id="280" r:id="rId4"/>
    <p:sldId id="261" r:id="rId5"/>
    <p:sldId id="275" r:id="rId6"/>
    <p:sldId id="268" r:id="rId7"/>
    <p:sldId id="274" r:id="rId8"/>
    <p:sldId id="269" r:id="rId9"/>
    <p:sldId id="273" r:id="rId10"/>
    <p:sldId id="260" r:id="rId11"/>
    <p:sldId id="279" r:id="rId12"/>
    <p:sldId id="276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EE6C68"/>
    <a:srgbClr val="3A6D89"/>
    <a:srgbClr val="F6E4D3"/>
    <a:srgbClr val="C6ECFD"/>
    <a:srgbClr val="FFFCE7"/>
    <a:srgbClr val="F7E4D3"/>
    <a:srgbClr val="FBE4D1"/>
    <a:srgbClr val="F1C3A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–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117"/>
    <p:restoredTop sz="94674"/>
  </p:normalViewPr>
  <p:slideViewPr>
    <p:cSldViewPr snapToGrid="0" snapToObjects="1">
      <p:cViewPr>
        <p:scale>
          <a:sx n="70" d="100"/>
          <a:sy n="70" d="100"/>
        </p:scale>
        <p:origin x="192" y="-12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C6AC99-113B-4B21-B13D-E04139BA7359}" type="datetimeFigureOut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A744F9-B467-4016-AC07-5B783233A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4411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F616D-5672-4FAE-A542-4CAC4DA867B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446588"/>
            <a:ext cx="12192000" cy="23717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Manual Input 16">
            <a:extLst>
              <a:ext uri="{FF2B5EF4-FFF2-40B4-BE49-F238E27FC236}"/>
            </a:extLst>
          </p:cNvPr>
          <p:cNvSpPr/>
          <p:nvPr userDrawn="1"/>
        </p:nvSpPr>
        <p:spPr>
          <a:xfrm rot="5400000">
            <a:off x="1143000" y="-1143000"/>
            <a:ext cx="6858000" cy="9144000"/>
          </a:xfrm>
          <a:prstGeom prst="flowChartManualInput">
            <a:avLst/>
          </a:prstGeom>
          <a:solidFill>
            <a:srgbClr val="FCE6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Rectangle 1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784725"/>
            <a:ext cx="12192000" cy="2073275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Rectangle 1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565650"/>
            <a:ext cx="12192000" cy="95250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392613"/>
            <a:ext cx="12192000" cy="93662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109663"/>
            <a:ext cx="346551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/>
            </a:extLst>
          </p:cNvPr>
          <p:cNvSpPr txBox="1"/>
          <p:nvPr userDrawn="1"/>
        </p:nvSpPr>
        <p:spPr>
          <a:xfrm>
            <a:off x="360363" y="4962525"/>
            <a:ext cx="11471275" cy="17541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bg1"/>
                </a:solidFill>
                <a:latin typeface="Roboto Light" pitchFamily="2" charset="0"/>
              </a:rPr>
              <a:t>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«Содействие повышению уровня финансовой грамотности населения и развитию финансового образования в Российской Федерации» в рамках «Конкурсной поддержки инициатив в области развития финансовой грамотности и защиты прав потребителей»</a:t>
            </a:r>
          </a:p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967" y="709884"/>
            <a:ext cx="6480493" cy="2387600"/>
          </a:xfrm>
        </p:spPr>
        <p:txBody>
          <a:bodyPr anchor="b"/>
          <a:lstStyle>
            <a:lvl1pPr algn="ctr">
              <a:defRPr sz="6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967" y="3602038"/>
            <a:ext cx="6480493" cy="666810"/>
          </a:xfrm>
        </p:spPr>
        <p:txBody>
          <a:bodyPr/>
          <a:lstStyle>
            <a:lvl1pPr marL="0" indent="0" algn="ctr">
              <a:buNone/>
              <a:defRPr sz="2400" b="0" i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ru-RU" dirty="0"/>
          </a:p>
        </p:txBody>
      </p:sp>
      <p:sp>
        <p:nvSpPr>
          <p:cNvPr id="11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AB99F-F917-4BBE-B24D-2FD0E14B257C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2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7DA50-D0BD-4D20-97F8-3F6346978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618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501F3-99C7-4485-931C-95070F11CE8C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300E7-FBB9-4395-BC7D-61484F2C8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9495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7F68B-FD55-42D9-8071-78D681F81241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C5F53-E5FE-4EBB-9840-0E4C1A905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35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79B74-A13D-4844-8ED4-B06C5CE59C67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CF47C-A50A-4D32-9A41-0D5058CF8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538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EC0A6-3644-4CD5-8DAF-DB1BE7526A87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E137A-C6C7-4471-A845-4A9F94D75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4397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C35B6-7F60-4DA2-8410-5B8BF5F34746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7AE5D-DD64-48A5-9F6D-B921C587E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405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595A-70DF-42E5-AEB0-F89DF9DD4ADC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E92B8-253C-47B5-9789-523900CF7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406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88063"/>
            <a:ext cx="12192000" cy="784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456363"/>
            <a:ext cx="12192000" cy="415925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254750"/>
            <a:ext cx="12192000" cy="95250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81713"/>
            <a:ext cx="12192000" cy="93662"/>
          </a:xfrm>
          <a:prstGeom prst="rect">
            <a:avLst/>
          </a:prstGeom>
          <a:solidFill>
            <a:srgbClr val="F285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144588"/>
            <a:ext cx="954088" cy="0"/>
          </a:xfrm>
          <a:prstGeom prst="line">
            <a:avLst/>
          </a:prstGeom>
          <a:ln w="50800" cap="sq">
            <a:solidFill>
              <a:srgbClr val="FCE6A3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360363" y="0"/>
            <a:ext cx="0" cy="1619250"/>
          </a:xfrm>
          <a:prstGeom prst="line">
            <a:avLst/>
          </a:prstGeom>
          <a:ln w="50800" cap="flat">
            <a:solidFill>
              <a:srgbClr val="FCE6A3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262063"/>
            <a:ext cx="954088" cy="0"/>
          </a:xfrm>
          <a:prstGeom prst="line">
            <a:avLst/>
          </a:prstGeom>
          <a:ln w="50800" cap="sq">
            <a:solidFill>
              <a:srgbClr val="E48B9A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463550" y="0"/>
            <a:ext cx="0" cy="1619250"/>
          </a:xfrm>
          <a:prstGeom prst="line">
            <a:avLst/>
          </a:prstGeom>
          <a:ln w="50800" cap="flat">
            <a:solidFill>
              <a:srgbClr val="E48B9A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591" y="356526"/>
            <a:ext cx="10634208" cy="667609"/>
          </a:xfrm>
        </p:spPr>
        <p:txBody>
          <a:bodyPr anchor="t">
            <a:normAutofit/>
          </a:bodyPr>
          <a:lstStyle>
            <a:lvl1pPr>
              <a:defRPr sz="3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719591" y="1619797"/>
            <a:ext cx="10634209" cy="4217267"/>
          </a:xfrm>
        </p:spPr>
        <p:txBody>
          <a:bodyPr/>
          <a:lstStyle>
            <a:lvl1pPr>
              <a:buClr>
                <a:srgbClr val="E48B9A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buClr>
                <a:srgbClr val="E48B9A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buClr>
                <a:srgbClr val="E48B9A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buClr>
                <a:srgbClr val="E48B9A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buClr>
                <a:srgbClr val="E48B9A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ru-RU" dirty="0"/>
          </a:p>
        </p:txBody>
      </p:sp>
      <p:sp>
        <p:nvSpPr>
          <p:cNvPr id="12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7C3D8-6BD0-4651-BACE-F7A5FE891895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3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069EF-7DEA-4961-A38B-765CDDE75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095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FFFC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446588"/>
            <a:ext cx="12192000" cy="2371725"/>
          </a:xfrm>
          <a:prstGeom prst="rect">
            <a:avLst/>
          </a:prstGeom>
          <a:solidFill>
            <a:srgbClr val="C6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Manual Input 16">
            <a:extLst>
              <a:ext uri="{FF2B5EF4-FFF2-40B4-BE49-F238E27FC236}"/>
            </a:extLst>
          </p:cNvPr>
          <p:cNvSpPr/>
          <p:nvPr userDrawn="1"/>
        </p:nvSpPr>
        <p:spPr>
          <a:xfrm rot="5400000">
            <a:off x="1143000" y="-1143000"/>
            <a:ext cx="6858000" cy="9144000"/>
          </a:xfrm>
          <a:prstGeom prst="flowChartManualInput">
            <a:avLst/>
          </a:prstGeom>
          <a:solidFill>
            <a:srgbClr val="C6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Rectangle 1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784725"/>
            <a:ext cx="12192000" cy="2073275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Rectangle 1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565650"/>
            <a:ext cx="12192000" cy="95250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392613"/>
            <a:ext cx="12192000" cy="93662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109663"/>
            <a:ext cx="346551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/>
            </a:extLst>
          </p:cNvPr>
          <p:cNvSpPr txBox="1"/>
          <p:nvPr userDrawn="1"/>
        </p:nvSpPr>
        <p:spPr>
          <a:xfrm>
            <a:off x="360363" y="4962525"/>
            <a:ext cx="11471275" cy="17541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bg1"/>
                </a:solidFill>
                <a:latin typeface="Roboto Light" pitchFamily="2" charset="0"/>
              </a:rPr>
              <a:t>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«Содействие повышению уровня финансовой грамотности населения и развитию финансового образования в Российской Федерации» в рамках «Конкурсной поддержки инициатив в области развития финансовой грамотности и защиты прав потребителей»</a:t>
            </a:r>
          </a:p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967" y="709884"/>
            <a:ext cx="6480493" cy="2387600"/>
          </a:xfrm>
        </p:spPr>
        <p:txBody>
          <a:bodyPr anchor="b"/>
          <a:lstStyle>
            <a:lvl1pPr algn="ctr">
              <a:defRPr sz="6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967" y="3602038"/>
            <a:ext cx="6480493" cy="666810"/>
          </a:xfrm>
        </p:spPr>
        <p:txBody>
          <a:bodyPr/>
          <a:lstStyle>
            <a:lvl1pPr marL="0" indent="0" algn="ctr">
              <a:buNone/>
              <a:defRPr sz="2400" b="0" i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ru-RU" dirty="0"/>
          </a:p>
        </p:txBody>
      </p:sp>
      <p:sp>
        <p:nvSpPr>
          <p:cNvPr id="11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17E5-373A-4CA4-8525-D2AF0711C303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2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AA86E-B296-4D55-AF5E-F5C35F68C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642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88063"/>
            <a:ext cx="12192000" cy="784225"/>
          </a:xfrm>
          <a:prstGeom prst="rect">
            <a:avLst/>
          </a:prstGeom>
          <a:solidFill>
            <a:srgbClr val="C6E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456363"/>
            <a:ext cx="12192000" cy="415925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254750"/>
            <a:ext cx="12192000" cy="95250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81713"/>
            <a:ext cx="12192000" cy="93662"/>
          </a:xfrm>
          <a:prstGeom prst="rect">
            <a:avLst/>
          </a:prstGeom>
          <a:solidFill>
            <a:srgbClr val="EE6C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144588"/>
            <a:ext cx="954088" cy="0"/>
          </a:xfrm>
          <a:prstGeom prst="line">
            <a:avLst/>
          </a:prstGeom>
          <a:ln w="50800" cap="sq">
            <a:solidFill>
              <a:srgbClr val="C6ECFD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360363" y="0"/>
            <a:ext cx="0" cy="1619250"/>
          </a:xfrm>
          <a:prstGeom prst="line">
            <a:avLst/>
          </a:prstGeom>
          <a:ln w="50800" cap="flat">
            <a:solidFill>
              <a:srgbClr val="C6ECFD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262063"/>
            <a:ext cx="954088" cy="0"/>
          </a:xfrm>
          <a:prstGeom prst="line">
            <a:avLst/>
          </a:prstGeom>
          <a:ln w="50800" cap="sq">
            <a:solidFill>
              <a:srgbClr val="EE6C68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463550" y="0"/>
            <a:ext cx="0" cy="1619250"/>
          </a:xfrm>
          <a:prstGeom prst="line">
            <a:avLst/>
          </a:prstGeom>
          <a:ln w="50800" cap="flat">
            <a:solidFill>
              <a:srgbClr val="EE6C68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591" y="356526"/>
            <a:ext cx="10634208" cy="667609"/>
          </a:xfrm>
        </p:spPr>
        <p:txBody>
          <a:bodyPr anchor="t">
            <a:normAutofit/>
          </a:bodyPr>
          <a:lstStyle>
            <a:lvl1pPr>
              <a:defRPr sz="3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719591" y="1619797"/>
            <a:ext cx="10634209" cy="4217267"/>
          </a:xfrm>
        </p:spPr>
        <p:txBody>
          <a:bodyPr/>
          <a:lstStyle>
            <a:lvl1pPr>
              <a:buClr>
                <a:srgbClr val="EE6C68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buClr>
                <a:srgbClr val="EE6C68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buClr>
                <a:srgbClr val="EE6C68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buClr>
                <a:srgbClr val="EE6C68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buClr>
                <a:srgbClr val="EE6C68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ru-RU" dirty="0"/>
          </a:p>
        </p:txBody>
      </p:sp>
      <p:sp>
        <p:nvSpPr>
          <p:cNvPr id="12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945BC-081E-44EB-B6D4-3E297ABE5731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3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2BA37-0647-4309-9960-194005BFB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689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446588"/>
            <a:ext cx="12192000" cy="2371725"/>
          </a:xfrm>
          <a:prstGeom prst="rect">
            <a:avLst/>
          </a:prstGeom>
          <a:solidFill>
            <a:srgbClr val="F6E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Manual Input 16">
            <a:extLst>
              <a:ext uri="{FF2B5EF4-FFF2-40B4-BE49-F238E27FC236}"/>
            </a:extLst>
          </p:cNvPr>
          <p:cNvSpPr/>
          <p:nvPr userDrawn="1"/>
        </p:nvSpPr>
        <p:spPr>
          <a:xfrm rot="5400000">
            <a:off x="1143000" y="-1143000"/>
            <a:ext cx="6858000" cy="9144000"/>
          </a:xfrm>
          <a:prstGeom prst="flowChartManualInput">
            <a:avLst/>
          </a:prstGeom>
          <a:solidFill>
            <a:srgbClr val="F6E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Rectangle 1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784725"/>
            <a:ext cx="12192000" cy="2073275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Rectangle 1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565650"/>
            <a:ext cx="12192000" cy="95250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4392613"/>
            <a:ext cx="12192000" cy="93662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109663"/>
            <a:ext cx="346551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/>
            </a:extLst>
          </p:cNvPr>
          <p:cNvSpPr txBox="1"/>
          <p:nvPr userDrawn="1"/>
        </p:nvSpPr>
        <p:spPr>
          <a:xfrm>
            <a:off x="360363" y="4962525"/>
            <a:ext cx="11471275" cy="17541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solidFill>
                  <a:schemeClr val="bg1"/>
                </a:solidFill>
                <a:latin typeface="Roboto Light" pitchFamily="2" charset="0"/>
              </a:rPr>
              <a:t>Подготовлено по заказу Министерства финансов Российской Федерации в ходе реализации совместного Проекта Российской Федерации и Международного банка реконструкции и развития «Содействие повышению уровня финансовой грамотности населения и развитию финансового образования в Российской Федерации» в рамках «Конкурсной поддержки инициатив в области развития финансовой грамотности и защиты прав потребителей»</a:t>
            </a:r>
          </a:p>
          <a:p>
            <a:pPr algn="ctr"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967" y="709884"/>
            <a:ext cx="6480493" cy="2387600"/>
          </a:xfrm>
        </p:spPr>
        <p:txBody>
          <a:bodyPr anchor="b"/>
          <a:lstStyle>
            <a:lvl1pPr algn="ctr">
              <a:defRPr sz="60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967" y="3602038"/>
            <a:ext cx="6480493" cy="666810"/>
          </a:xfrm>
        </p:spPr>
        <p:txBody>
          <a:bodyPr/>
          <a:lstStyle>
            <a:lvl1pPr marL="0" indent="0" algn="ctr">
              <a:buNone/>
              <a:defRPr sz="2400" b="0" i="0"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ru-RU" dirty="0"/>
          </a:p>
        </p:txBody>
      </p:sp>
      <p:sp>
        <p:nvSpPr>
          <p:cNvPr id="11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D8A51-B7BE-45B3-9FD2-7819D0A394AB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2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63796-0A92-400F-B1CD-EC09E1538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842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75363"/>
            <a:ext cx="12192000" cy="784225"/>
          </a:xfrm>
          <a:prstGeom prst="rect">
            <a:avLst/>
          </a:prstGeom>
          <a:solidFill>
            <a:srgbClr val="F6E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7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456363"/>
            <a:ext cx="12192000" cy="415925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8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254750"/>
            <a:ext cx="12192000" cy="95250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9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6081713"/>
            <a:ext cx="12192000" cy="93662"/>
          </a:xfrm>
          <a:prstGeom prst="rect">
            <a:avLst/>
          </a:prstGeom>
          <a:solidFill>
            <a:srgbClr val="3A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144588"/>
            <a:ext cx="954088" cy="0"/>
          </a:xfrm>
          <a:prstGeom prst="line">
            <a:avLst/>
          </a:prstGeom>
          <a:ln w="50800" cap="sq">
            <a:solidFill>
              <a:srgbClr val="F6E4D3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360363" y="0"/>
            <a:ext cx="0" cy="1619250"/>
          </a:xfrm>
          <a:prstGeom prst="line">
            <a:avLst/>
          </a:prstGeom>
          <a:ln w="50800" cap="flat">
            <a:solidFill>
              <a:srgbClr val="F6E4D3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0" y="1262063"/>
            <a:ext cx="954088" cy="0"/>
          </a:xfrm>
          <a:prstGeom prst="line">
            <a:avLst/>
          </a:prstGeom>
          <a:ln w="50800" cap="sq">
            <a:solidFill>
              <a:srgbClr val="3A6D89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6">
            <a:extLst>
              <a:ext uri="{FF2B5EF4-FFF2-40B4-BE49-F238E27FC236}"/>
            </a:extLst>
          </p:cNvPr>
          <p:cNvCxnSpPr>
            <a:cxnSpLocks/>
          </p:cNvCxnSpPr>
          <p:nvPr userDrawn="1"/>
        </p:nvCxnSpPr>
        <p:spPr>
          <a:xfrm>
            <a:off x="463550" y="0"/>
            <a:ext cx="0" cy="1619250"/>
          </a:xfrm>
          <a:prstGeom prst="line">
            <a:avLst/>
          </a:prstGeom>
          <a:ln w="50800" cap="flat">
            <a:solidFill>
              <a:srgbClr val="3A6D89"/>
            </a:solidFill>
            <a:bevel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591" y="356526"/>
            <a:ext cx="10634208" cy="667609"/>
          </a:xfrm>
        </p:spPr>
        <p:txBody>
          <a:bodyPr anchor="t">
            <a:normAutofit/>
          </a:bodyPr>
          <a:lstStyle>
            <a:lvl1pPr>
              <a:defRPr sz="3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719591" y="1619797"/>
            <a:ext cx="10634209" cy="4217267"/>
          </a:xfrm>
        </p:spPr>
        <p:txBody>
          <a:bodyPr/>
          <a:lstStyle>
            <a:lvl1pPr>
              <a:buClr>
                <a:srgbClr val="3A6D89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buClr>
                <a:srgbClr val="3A6D89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buClr>
                <a:srgbClr val="3A6D89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buClr>
                <a:srgbClr val="3A6D89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buClr>
                <a:srgbClr val="3A6D89"/>
              </a:buCl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ru-RU" dirty="0"/>
          </a:p>
        </p:txBody>
      </p:sp>
      <p:sp>
        <p:nvSpPr>
          <p:cNvPr id="12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861BA-4710-4A30-8A3E-CE45556D189B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13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06B4-BB53-4B8D-B2C4-DD6C36318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598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3EE8E-A00A-4344-A95A-7A849F8403D4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8C77-20C2-4FBE-A071-3D7E0089B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6816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AC76-EB9B-4B22-AEA8-A46878BC2B8F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4B336-18F7-45A9-B89A-D4B0F4A94A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311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3788E-3CCC-4ECF-B915-EAFCAAB06C86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8E425-F402-4E35-B826-965460B1E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652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Click to edit Master text styles</a:t>
            </a:r>
          </a:p>
          <a:p>
            <a:pPr lvl="1"/>
            <a:r>
              <a:rPr lang="en-GB" altLang="ru-RU" smtClean="0"/>
              <a:t>Second level</a:t>
            </a:r>
          </a:p>
          <a:p>
            <a:pPr lvl="2"/>
            <a:r>
              <a:rPr lang="en-GB" altLang="ru-RU" smtClean="0"/>
              <a:t>Third level</a:t>
            </a:r>
          </a:p>
          <a:p>
            <a:pPr lvl="3"/>
            <a:r>
              <a:rPr lang="en-GB" altLang="ru-RU" smtClean="0"/>
              <a:t>Fourth level</a:t>
            </a:r>
          </a:p>
          <a:p>
            <a:pPr lvl="4"/>
            <a:r>
              <a:rPr lang="en-GB" altLang="ru-RU" smtClean="0"/>
              <a:t>Fifth level</a:t>
            </a:r>
            <a:endParaRPr lang="ru-RU" altLang="ru-RU" smtClean="0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A49403-D5AD-4888-B0F4-537DE3E16C5F}" type="datetime1">
              <a:rPr lang="ru-RU"/>
              <a:pPr>
                <a:defRPr/>
              </a:pPr>
              <a:t>22.12.2023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2rakvUhjH0" TargetMode="External"/><Relationship Id="rId2" Type="http://schemas.openxmlformats.org/officeDocument/2006/relationships/hyperlink" Target="https://youtu.be/wajv6O5IKK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u.pacc.ru/-" TargetMode="External"/><Relationship Id="rId5" Type="http://schemas.openxmlformats.org/officeDocument/2006/relationships/hyperlink" Target="https://fmc.hse.ru/methbank" TargetMode="External"/><Relationship Id="rId4" Type="http://schemas.openxmlformats.org/officeDocument/2006/relationships/hyperlink" Target="https://vashifinancy.ru/material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5" name="Содержимое 4" descr="F:\Мое\Фин.грамотность\Мое\планирование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7934" y="163773"/>
            <a:ext cx="8234114" cy="6015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363" y="709613"/>
            <a:ext cx="7227887" cy="2387600"/>
          </a:xfrm>
        </p:spPr>
        <p:txBody>
          <a:bodyPr anchor="ctr">
            <a:noAutofit/>
          </a:bodyPr>
          <a:lstStyle/>
          <a:p>
            <a:pPr eaLnBrk="1" hangingPunct="1"/>
            <a:r>
              <a:rPr lang="ru-RU" altLang="ru-RU" sz="4800" b="1" dirty="0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ПРАЗДНОВАНИЕ ДНЯ РОЖДЕНИЯ</a:t>
            </a:r>
            <a:endParaRPr lang="ru-RU" altLang="ru-RU" sz="4800" dirty="0" smtClean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363" y="3602038"/>
            <a:ext cx="6481762" cy="66675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mtClean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Практикум</a:t>
            </a:r>
            <a:endParaRPr lang="ru-RU" altLang="ru-RU" dirty="0" smtClean="0"/>
          </a:p>
        </p:txBody>
      </p:sp>
      <p:pic>
        <p:nvPicPr>
          <p:cNvPr id="17412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25" y="1109663"/>
            <a:ext cx="346551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7137" y="1282890"/>
            <a:ext cx="10634209" cy="4217267"/>
          </a:xfrm>
        </p:spPr>
        <p:txBody>
          <a:bodyPr/>
          <a:lstStyle/>
          <a:p>
            <a:pPr lvl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https://youtu.be/wajv6O5IKKA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-с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казки о деньгах серия «Спонтанные покупки»</a:t>
            </a:r>
            <a:endParaRPr lang="ru-RU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https://youtu.be/I2rakvUhjH0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-видео по теме «Семейный бюджет»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https://vashifinancy.ru/materials/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ваши финансы.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https://fmc.hse.ru/methbank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банк методических разработок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https://edu.pacc.ru/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образовательный проект ПАКК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591" y="791571"/>
            <a:ext cx="10634209" cy="504549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ПАКК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(англ. PACC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pre-approved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credit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card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— аббревиатура,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предодобренная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кредитная карта.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ПАКК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кредитный банковский продукт, который одобряется банком своим клиентам заочно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Тип карты и размер кредитного лимита для каждого клиента также определяются заочно по установленным правилам. Одобрение происходит для клиентов, удовлетворяющих определенным требованиям. Например, отсутствие просрочек по другим действующим продуктам.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" name="Содержимое 4" descr="F:\Мое\Фин.грамотность\Мое\бюджет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6360" y="1713778"/>
            <a:ext cx="11084362" cy="336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591" y="2565780"/>
            <a:ext cx="10634209" cy="805218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И БЮДЖЕТ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2"/>
          <p:cNvSpPr>
            <a:spLocks noGrp="1"/>
          </p:cNvSpPr>
          <p:nvPr>
            <p:ph type="title"/>
          </p:nvPr>
        </p:nvSpPr>
        <p:spPr>
          <a:xfrm>
            <a:off x="719138" y="357188"/>
            <a:ext cx="10799572" cy="8191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УДОВЛЕТВОРИТЬ  ВСЕ ПОТРЕБНОСТИ?</a:t>
            </a:r>
          </a:p>
        </p:txBody>
      </p:sp>
      <p:sp>
        <p:nvSpPr>
          <p:cNvPr id="18435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D7FF67-4405-4350-AB5B-E352133570E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pic>
        <p:nvPicPr>
          <p:cNvPr id="18436" name="Picture 2" descr="C:\Users\Аня\Desktop\сканы\ПАКК\ноябрь-декабрь, 2019\для отправки\05.12.2019\презентация\Картинки ПАКК\pacc press\pacc-icons-6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213" y="2103438"/>
            <a:ext cx="2090737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C:\Users\Аня\Desktop\сканы\ПАКК\ноябрь-декабрь, 2019\для отправки\05.12.2019\презентация\Картинки ПАКК\pacc press\pacc-icons-9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1176338"/>
            <a:ext cx="139065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 descr="C:\Users\Аня\Desktop\сканы\ПАКК\ноябрь-декабрь, 2019\для отправки\05.12.2019\презентация\Картинки ПАКК\pacc press\pacc-icons-16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38" y="1176338"/>
            <a:ext cx="1539875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5" descr="C:\Users\Аня\Desktop\сканы\ПАКК\ноябрь-декабрь, 2019\для отправки\05.12.2019\презентация\Картинки ПАКК\pacc press\pacc-icons-19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968625"/>
            <a:ext cx="122872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6" descr="C:\Users\Аня\Desktop\сканы\ПАКК\ноябрь-декабрь, 2019\для отправки\05.12.2019\презентация\Картинки ПАКК\pacc press\pacc-icons-31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075" y="4195763"/>
            <a:ext cx="1455738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7" descr="C:\Users\Аня\Desktop\сканы\ПАКК\ноябрь-декабрь, 2019\для отправки\05.12.2019\презентация\Картинки ПАКК\pacc press\pacc-icons-18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263" y="2682875"/>
            <a:ext cx="15113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8" descr="C:\Users\Аня\Desktop\сканы\ПАКК\ноябрь-декабрь, 2019\для отправки\05.12.2019\презентация\Картинки ПАКК\pacc press\pacc-icons-29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4195763"/>
            <a:ext cx="1660525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591" y="968991"/>
            <a:ext cx="10634209" cy="4868073"/>
          </a:xfrm>
        </p:spPr>
        <p:txBody>
          <a:bodyPr/>
          <a:lstStyle/>
          <a:p>
            <a:pPr>
              <a:buNone/>
            </a:pPr>
            <a:endParaRPr lang="ru-RU" altLang="ru-RU" b="1" dirty="0" smtClean="0">
              <a:solidFill>
                <a:srgbClr val="0D0D0D"/>
              </a:solidFill>
              <a:latin typeface="Arial" panose="020B0604020202020204" pitchFamily="34" charset="0"/>
              <a:cs typeface="Arabic Typesetting" pitchFamily="66" charset="-78"/>
            </a:endParaRPr>
          </a:p>
          <a:p>
            <a:pPr>
              <a:buNone/>
            </a:pPr>
            <a:endParaRPr lang="ru-RU" altLang="ru-RU" b="1" dirty="0" smtClean="0">
              <a:solidFill>
                <a:srgbClr val="0D0D0D"/>
              </a:solidFill>
              <a:latin typeface="Arial" panose="020B0604020202020204" pitchFamily="34" charset="0"/>
              <a:cs typeface="Arabic Typesetting" pitchFamily="66" charset="-78"/>
            </a:endParaRPr>
          </a:p>
          <a:p>
            <a:pPr algn="ctr">
              <a:buNone/>
            </a:pPr>
            <a:r>
              <a:rPr lang="ru-RU" altLang="ru-RU" sz="4400" b="1" i="1" dirty="0" smtClean="0">
                <a:solidFill>
                  <a:srgbClr val="EE6C68"/>
                </a:solidFill>
                <a:latin typeface="Times New Roman" pitchFamily="18" charset="0"/>
                <a:cs typeface="Times New Roman" pitchFamily="18" charset="0"/>
              </a:rPr>
              <a:t>ПРАКТИКУМ</a:t>
            </a:r>
          </a:p>
          <a:p>
            <a:pPr algn="ctr">
              <a:buNone/>
            </a:pPr>
            <a:r>
              <a:rPr lang="ru-RU" alt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«ПРАЗДНОВАНИЕ ДНЯ РОЖДЕНИЯ»</a:t>
            </a:r>
          </a:p>
          <a:p>
            <a:pPr algn="r">
              <a:buNone/>
            </a:pPr>
            <a:endParaRPr lang="ru-RU" sz="4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4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7069EF-7DEA-4961-A38B-765CDDE7529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"/>
          <p:cNvSpPr>
            <a:spLocks noGrp="1"/>
          </p:cNvSpPr>
          <p:nvPr>
            <p:ph type="title"/>
          </p:nvPr>
        </p:nvSpPr>
        <p:spPr>
          <a:xfrm>
            <a:off x="719138" y="357188"/>
            <a:ext cx="10634662" cy="6667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«ДЕНЬ РОЖДЕНИЯ»</a:t>
            </a:r>
          </a:p>
        </p:txBody>
      </p:sp>
      <p:sp>
        <p:nvSpPr>
          <p:cNvPr id="19459" name="TextBox 20"/>
          <p:cNvSpPr txBox="1">
            <a:spLocks noChangeArrowheads="1"/>
          </p:cNvSpPr>
          <p:nvPr/>
        </p:nvSpPr>
        <p:spPr bwMode="auto">
          <a:xfrm>
            <a:off x="719138" y="1404938"/>
            <a:ext cx="9953625" cy="74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E48B9A"/>
              </a:buClr>
            </a:pPr>
            <a:r>
              <a:rPr lang="ru-RU" alt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alt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для организации хорошего праздника?</a:t>
            </a:r>
          </a:p>
        </p:txBody>
      </p:sp>
      <p:sp>
        <p:nvSpPr>
          <p:cNvPr id="19462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78D62C-8978-4EA8-8811-4E99807C20A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  <p:pic>
        <p:nvPicPr>
          <p:cNvPr id="19461" name="Picture 7" descr="C:\Users\Аня\Desktop\сканы\ПАКК\ноябрь-декабрь, 2019\для отправки\05.12.2019\презентация\Картинки ПАКК\pacc press\pacc-icons-8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900" y="-255588"/>
            <a:ext cx="2982913" cy="298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 descr="C:\Users\Аня\Desktop\сканы\ПАКК\ноябрь-декабрь, 2019\для отправки\05.12.2019\презентация\Картинки ПАКК\pacc press\pacc-icons-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338" y="2974975"/>
            <a:ext cx="272415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9" descr="C:\Users\Аня\Desktop\сканы\ПАКК\ноябрь-декабрь, 2019\для отправки\05.12.2019\презентация\Картинки ПАКК\pacc press\pacc-icons-9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2974975"/>
            <a:ext cx="2933700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4" name="Picture 10" descr="C:\Users\Аня\Desktop\сканы\ПАКК\ноябрь-декабрь, 2019\для отправки\05.12.2019\презентация\Картинки ПАКК\pacc press\pacc-icons-3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2728913"/>
            <a:ext cx="3633788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Choose concept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1243013"/>
            <a:ext cx="32194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le 2"/>
          <p:cNvSpPr>
            <a:spLocks noGrp="1"/>
          </p:cNvSpPr>
          <p:nvPr>
            <p:ph type="title"/>
          </p:nvPr>
        </p:nvSpPr>
        <p:spPr>
          <a:xfrm>
            <a:off x="719138" y="357188"/>
            <a:ext cx="10634662" cy="6667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«ДЕНЬ РОЖДЕНИЯ»</a:t>
            </a:r>
          </a:p>
        </p:txBody>
      </p:sp>
      <p:sp>
        <p:nvSpPr>
          <p:cNvPr id="19462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B1516E-2E55-47EE-A64B-251B8B92F5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20486" name="Picture 7" descr="C:\Users\Аня\Desktop\сканы\ПАКК\ноябрь-декабрь, 2019\для отправки\05.12.2019\презентация\Картинки ПАКК\pacc press\pacc-icons-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900" y="-255588"/>
            <a:ext cx="2982913" cy="298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2" descr="C:\Users\Аня\Desktop\сканы\ПАКК\ноябрь-декабрь, 2019\для отправки\05.12.2019\презентация\Картинки ПАКК\pacc press\pacc-icons-12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62" y="2406650"/>
            <a:ext cx="2057400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TextBox 20"/>
          <p:cNvSpPr txBox="1">
            <a:spLocks noChangeArrowheads="1"/>
          </p:cNvSpPr>
          <p:nvPr/>
        </p:nvSpPr>
        <p:spPr bwMode="auto">
          <a:xfrm>
            <a:off x="3762589" y="4462463"/>
            <a:ext cx="4316886" cy="106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71500" indent="-5715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buClr>
                <a:srgbClr val="E48B9A"/>
              </a:buClr>
            </a:pPr>
            <a:r>
              <a:rPr lang="ru-RU" altLang="ru-RU" sz="4800" b="1" dirty="0">
                <a:solidFill>
                  <a:srgbClr val="EE6C68"/>
                </a:solidFill>
              </a:rPr>
              <a:t>5 </a:t>
            </a:r>
            <a:r>
              <a:rPr lang="ru-RU" altLang="ru-RU" sz="4800" b="1" dirty="0" smtClean="0">
                <a:solidFill>
                  <a:srgbClr val="EE6C68"/>
                </a:solidFill>
              </a:rPr>
              <a:t>500  рублей</a:t>
            </a:r>
            <a:endParaRPr lang="ru-RU" altLang="ru-RU" sz="4800" b="1" dirty="0">
              <a:solidFill>
                <a:srgbClr val="EE6C6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Illustration of calculator mach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513" y="806450"/>
            <a:ext cx="2125662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6" descr="Choose concept illust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513" y="2463800"/>
            <a:ext cx="2017712" cy="201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itle 2"/>
          <p:cNvSpPr>
            <a:spLocks noGrp="1"/>
          </p:cNvSpPr>
          <p:nvPr>
            <p:ph type="title"/>
          </p:nvPr>
        </p:nvSpPr>
        <p:spPr>
          <a:xfrm>
            <a:off x="719138" y="357188"/>
            <a:ext cx="10634662" cy="666750"/>
          </a:xfrm>
        </p:spPr>
        <p:txBody>
          <a:bodyPr/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МЫ УЗНАЛИ В РЕЗУЛЬТАТЕ ИГРЫ?</a:t>
            </a:r>
          </a:p>
        </p:txBody>
      </p:sp>
      <p:sp>
        <p:nvSpPr>
          <p:cNvPr id="16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00038" y="1619250"/>
            <a:ext cx="9261475" cy="4217988"/>
          </a:xfrm>
        </p:spPr>
        <p:txBody>
          <a:bodyPr>
            <a:normAutofit lnSpcReduction="10000"/>
          </a:bodyPr>
          <a:lstStyle/>
          <a:p>
            <a:pPr marL="587375" indent="-587375" algn="just" eaLnBrk="1" hangingPunct="1">
              <a:spcBef>
                <a:spcPts val="1500"/>
              </a:spcBef>
              <a:buClrTx/>
              <a:buSzPct val="120000"/>
              <a:buFont typeface="Wingdings" pitchFamily="2" charset="2"/>
              <a:buChar char="Ø"/>
            </a:pPr>
            <a:r>
              <a:rPr lang="ru-RU" altLang="ru-RU" sz="2400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Наши расходы всегда должны соотноситься с нашими возможностями. </a:t>
            </a:r>
            <a:r>
              <a:rPr lang="ru-RU" altLang="ru-RU" sz="2400" u="sng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Мы не можем потратить больше, чем получаем</a:t>
            </a:r>
            <a:endParaRPr lang="ru-RU" altLang="ru-RU" sz="2400" dirty="0" smtClean="0">
              <a:latin typeface="Arial" panose="020B0604020202020204" pitchFamily="34" charset="0"/>
              <a:ea typeface="Roboto Light" pitchFamily="2" charset="0"/>
              <a:cs typeface="Arial" panose="020B0604020202020204" pitchFamily="34" charset="0"/>
            </a:endParaRPr>
          </a:p>
          <a:p>
            <a:pPr marL="587375" indent="-587375" algn="just" eaLnBrk="1" hangingPunct="1">
              <a:spcBef>
                <a:spcPts val="1500"/>
              </a:spcBef>
              <a:buClrTx/>
              <a:buSzPct val="120000"/>
              <a:buFont typeface="Wingdings" pitchFamily="2" charset="2"/>
              <a:buChar char="Ø"/>
            </a:pPr>
            <a:r>
              <a:rPr lang="ru-RU" altLang="ru-RU" sz="2400" u="sng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Все потребности сразу удовлетворить нельзя</a:t>
            </a:r>
            <a:r>
              <a:rPr lang="ru-RU" altLang="ru-RU" sz="2400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. Принимая решение о расходах на удовлетворение той или иной потребности, нужно сравнить ее с другими потребностями. Также нужно научиться выбирать те способы удовлетворения потребностей, которые соответствуют и нашим желаниям, и нашим возможностям</a:t>
            </a:r>
          </a:p>
          <a:p>
            <a:pPr marL="587375" indent="-587375" algn="just" eaLnBrk="1" hangingPunct="1">
              <a:spcBef>
                <a:spcPts val="1500"/>
              </a:spcBef>
              <a:buClrTx/>
              <a:buSzPct val="120000"/>
              <a:buFont typeface="Wingdings" pitchFamily="2" charset="2"/>
              <a:buChar char="Ø"/>
            </a:pPr>
            <a:r>
              <a:rPr lang="ru-RU" altLang="ru-RU" sz="2400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Процесс согласования расходов друг с другом может быть непрост. </a:t>
            </a:r>
            <a:r>
              <a:rPr lang="ru-RU" altLang="ru-RU" sz="2400" u="sng" dirty="0" smtClean="0">
                <a:latin typeface="Arial" panose="020B0604020202020204" pitchFamily="34" charset="0"/>
                <a:ea typeface="Roboto Light" pitchFamily="2" charset="0"/>
                <a:cs typeface="Arial" panose="020B0604020202020204" pitchFamily="34" charset="0"/>
              </a:rPr>
              <a:t>Нужно не забывать о расходах на «скучные», но необходимые вещи</a:t>
            </a:r>
            <a:endParaRPr lang="ru-RU" altLang="ru-RU" sz="2400" dirty="0" smtClean="0">
              <a:latin typeface="Arial" panose="020B0604020202020204" pitchFamily="34" charset="0"/>
              <a:ea typeface="Roboto Light" pitchFamily="2" charset="0"/>
              <a:cs typeface="Arial" panose="020B0604020202020204" pitchFamily="34" charset="0"/>
            </a:endParaRPr>
          </a:p>
          <a:p>
            <a:pPr marL="587375" indent="-587375" eaLnBrk="1" hangingPunct="1">
              <a:buFont typeface="Arial" pitchFamily="34" charset="0"/>
              <a:buNone/>
            </a:pPr>
            <a:endParaRPr lang="ru-RU" alt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Номер слайда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4AF18D-8583-4554-9AE2-F766C30956C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  <p:pic>
        <p:nvPicPr>
          <p:cNvPr id="21511" name="Picture 10" descr="C:\Users\Аня\Desktop\сканы\ПАКК\ноябрь-декабрь, 2019\для отправки\05.12.2019\презентация\Картинки ПАКК\pacc press\pacc-icons-3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4250" y="4192588"/>
            <a:ext cx="1479550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56096" y="2523445"/>
            <a:ext cx="7364104" cy="6667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 </a:t>
            </a:r>
            <a:r>
              <a:rPr lang="ru-RU" altLang="ru-RU" sz="5400" b="1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ru-RU" altLang="ru-RU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582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DF9D78-9067-452F-A87F-0C93603BBCF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9178</TotalTime>
  <Words>213</Words>
  <Application>Microsoft Office PowerPoint</Application>
  <PresentationFormat>Произвольный</PresentationFormat>
  <Paragraphs>38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МОЖНО ЛИ УДОВЛЕТВОРИТЬ  ВСЕ ПОТРЕБНОСТИ?</vt:lpstr>
      <vt:lpstr>Слайд 5</vt:lpstr>
      <vt:lpstr>ИГРА «ДЕНЬ РОЖДЕНИЯ»</vt:lpstr>
      <vt:lpstr>ИГРА «ДЕНЬ РОЖДЕНИЯ»</vt:lpstr>
      <vt:lpstr>ЧТО МЫ УЗНАЛИ В РЕЗУЛЬТАТЕ ИГРЫ?</vt:lpstr>
      <vt:lpstr>СПАСИБО ЗА ВНИМАНИЕ !</vt:lpstr>
      <vt:lpstr>ПРАЗДНОВАНИЕ ДНЯ РОЖДЕНИЯ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бывают деньги,  и что от них ожидать?</dc:title>
  <dc:creator>Microsoft Office User</dc:creator>
  <cp:lastModifiedBy>MBOU</cp:lastModifiedBy>
  <cp:revision>142</cp:revision>
  <dcterms:created xsi:type="dcterms:W3CDTF">2019-11-07T13:06:38Z</dcterms:created>
  <dcterms:modified xsi:type="dcterms:W3CDTF">2023-12-22T05:18:46Z</dcterms:modified>
</cp:coreProperties>
</file>