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09" r:id="rId2"/>
    <p:sldId id="257" r:id="rId3"/>
    <p:sldId id="259" r:id="rId4"/>
    <p:sldId id="301" r:id="rId5"/>
    <p:sldId id="302" r:id="rId6"/>
    <p:sldId id="303" r:id="rId7"/>
    <p:sldId id="305" r:id="rId8"/>
    <p:sldId id="306" r:id="rId9"/>
    <p:sldId id="307" r:id="rId10"/>
    <p:sldId id="274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72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D9036-9AE7-4179-8E85-9FB33C5B6294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8D089-F467-4DFA-B5E3-1496079276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02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ct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76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69131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9736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0040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5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474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ct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ct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7497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502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0840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45084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5262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D2E57CD-EF54-4A87-96CD-93EE42256C13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5532857-6FAB-465B-95AB-A808877DA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78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ct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2400" dirty="0" smtClean="0"/>
              <a:t>МКОУ « </a:t>
            </a:r>
            <a:r>
              <a:rPr lang="ru-RU" sz="2400" dirty="0" err="1" smtClean="0"/>
              <a:t>Чибитская</a:t>
            </a:r>
            <a:r>
              <a:rPr lang="ru-RU" sz="2400" dirty="0" smtClean="0"/>
              <a:t>  СОШ   имени А.И. и Е.С. Марковых»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4300" dirty="0">
                <a:solidFill>
                  <a:srgbClr val="FF0000"/>
                </a:solidFill>
              </a:rPr>
              <a:t>ВПР как инструмент внутренней</a:t>
            </a:r>
            <a:br>
              <a:rPr lang="ru-RU" sz="4300" dirty="0">
                <a:solidFill>
                  <a:srgbClr val="FF0000"/>
                </a:solidFill>
              </a:rPr>
            </a:br>
            <a:r>
              <a:rPr lang="ru-RU" sz="4300" dirty="0">
                <a:solidFill>
                  <a:srgbClr val="FF0000"/>
                </a:solidFill>
              </a:rPr>
              <a:t>системы оценки качества образования 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                                     </a:t>
            </a:r>
          </a:p>
          <a:p>
            <a:endParaRPr lang="ru-RU" sz="43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                                       </a:t>
            </a:r>
            <a:r>
              <a:rPr lang="ru-RU" sz="1900" dirty="0" smtClean="0">
                <a:solidFill>
                  <a:srgbClr val="FF0000"/>
                </a:solidFill>
              </a:rPr>
              <a:t>Санина </a:t>
            </a:r>
            <a:r>
              <a:rPr lang="ru-RU" sz="1900" dirty="0" err="1" smtClean="0">
                <a:solidFill>
                  <a:srgbClr val="FF0000"/>
                </a:solidFill>
              </a:rPr>
              <a:t>И.И.,учитель</a:t>
            </a:r>
            <a:r>
              <a:rPr lang="ru-RU" sz="190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rgbClr val="FF0000"/>
                </a:solidFill>
              </a:rPr>
              <a:t>                                                                                    русского языка и литературы</a:t>
            </a:r>
          </a:p>
          <a:p>
            <a:pPr marL="0" indent="0" algn="r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 smtClean="0">
              <a:solidFill>
                <a:prstClr val="black"/>
              </a:solidFill>
            </a:endParaRPr>
          </a:p>
          <a:p>
            <a:pPr algn="r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42073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B2533A23-707C-4040-B811-ABDCE2354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325" y="221285"/>
            <a:ext cx="10058400" cy="1371600"/>
          </a:xfrm>
        </p:spPr>
        <p:txBody>
          <a:bodyPr>
            <a:normAutofit/>
          </a:bodyPr>
          <a:lstStyle/>
          <a:p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7EDC836E-A7CE-47C4-B9E8-F8B6568EA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340" y="1592885"/>
            <a:ext cx="6438900" cy="4692015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sz="3200" b="1" dirty="0">
                <a:solidFill>
                  <a:srgbClr val="000000"/>
                </a:solidFill>
                <a:latin typeface="Montserrat"/>
                <a:ea typeface="Times New Roman"/>
                <a:cs typeface="Times New Roman"/>
              </a:rPr>
              <a:t>. Проверочные работы начнутся с 11 апреля и закончатся в середине мая,</a:t>
            </a:r>
            <a:endParaRPr lang="ru-RU" sz="3200" dirty="0" smtClean="0">
              <a:solidFill>
                <a:srgbClr val="2683C6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Точные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 проведения ВПР определяется 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организацией.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 работ осуществляется   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их проведения   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коллегиально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 школы.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31AC85EE-0A74-41B9-8D33-CE5CAF1A4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60" y="1781174"/>
            <a:ext cx="4158988" cy="3019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684357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dur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dur="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dur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1946EF7F-1417-4441-BEBB-8BA0E13F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6700"/>
            <a:ext cx="10058400" cy="1028700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5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8C08A4C5-EBC0-424B-A6A3-12FA677FE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362" y="1715034"/>
            <a:ext cx="10963275" cy="4872990"/>
          </a:xfrm>
        </p:spPr>
        <p:txBody>
          <a:bodyPr>
            <a:normAutofit/>
          </a:bodyPr>
          <a:lstStyle/>
          <a:p>
            <a:pPr marL="0" lvl="0" indent="0">
              <a:spcBef>
                <a:spcPct val="0"/>
              </a:spcBef>
              <a:buNone/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ВПР? 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Какова </a:t>
            </a:r>
            <a:r>
              <a:rPr lang="ru-RU" sz="3600" dirty="0">
                <a:latin typeface="Times New Roman"/>
                <a:ea typeface="Calibri" panose="020F0502020204030204" pitchFamily="34" charset="0"/>
                <a:cs typeface="Times New Roman"/>
              </a:rPr>
              <a:t>о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собенность </a:t>
            </a:r>
            <a:r>
              <a:rPr lang="ru-RU" sz="3600" dirty="0">
                <a:latin typeface="Times New Roman"/>
                <a:ea typeface="Calibri"/>
                <a:cs typeface="Times New Roman"/>
              </a:rPr>
              <a:t>всероссийской проверочной работы </a:t>
            </a:r>
            <a:r>
              <a:rPr lang="ru-RU" sz="3600" dirty="0" smtClean="0">
                <a:latin typeface="Times New Roman"/>
                <a:ea typeface="Calibri"/>
                <a:cs typeface="Times New Roman"/>
              </a:rPr>
              <a:t>обучающихся?</a:t>
            </a:r>
            <a:endParaRPr lang="ru-RU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ct val="0"/>
              </a:spcBef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Зачем проводят ВПР?</a:t>
            </a:r>
          </a:p>
          <a:p>
            <a:pPr marL="0" lvl="0" indent="0">
              <a:spcBef>
                <a:spcPct val="0"/>
              </a:spcBef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ru-RU" sz="3600" dirty="0">
                <a:latin typeface="Times New Roman"/>
                <a:ea typeface="Calibri"/>
              </a:rPr>
              <a:t>Каково назначение ВПР по русскому языку ?</a:t>
            </a:r>
            <a:endParaRPr lang="ru-RU" sz="3600" dirty="0"/>
          </a:p>
          <a:p>
            <a:pPr marL="0" lvl="0" indent="0">
              <a:spcBef>
                <a:spcPct val="0"/>
              </a:spcBef>
              <a:buNone/>
            </a:pPr>
            <a:r>
              <a:rPr lang="ru-RU" sz="3600" dirty="0"/>
              <a:t> </a:t>
            </a:r>
            <a:r>
              <a:rPr lang="ru-RU" sz="3600" dirty="0" smtClean="0"/>
              <a:t>Какие  изменения  произошли в </a:t>
            </a:r>
            <a:r>
              <a:rPr lang="ru-RU" sz="3600" dirty="0"/>
              <a:t>ВПР по русскому языку в 2025 </a:t>
            </a:r>
            <a:r>
              <a:rPr lang="ru-RU" sz="3600" dirty="0" smtClean="0"/>
              <a:t>году 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Calibri"/>
              </a:rPr>
              <a:t>?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D8E0A1AB-66B6-4CC2-818D-5D0C7E1D5EA5}"/>
              </a:ext>
            </a:extLst>
          </p:cNvPr>
          <p:cNvSpPr txBox="1"/>
          <p:nvPr/>
        </p:nvSpPr>
        <p:spPr>
          <a:xfrm>
            <a:off x="8842058" y="-485953"/>
            <a:ext cx="19888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A2B68B39-57C0-4F99-978F-CB1E31867AB0}"/>
              </a:ext>
            </a:extLst>
          </p:cNvPr>
          <p:cNvSpPr txBox="1"/>
          <p:nvPr/>
        </p:nvSpPr>
        <p:spPr>
          <a:xfrm>
            <a:off x="9643276" y="0"/>
            <a:ext cx="103906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03CF2648-E99B-416B-808A-9E1BE9ECADF0}"/>
              </a:ext>
            </a:extLst>
          </p:cNvPr>
          <p:cNvSpPr txBox="1"/>
          <p:nvPr/>
        </p:nvSpPr>
        <p:spPr>
          <a:xfrm>
            <a:off x="10511984" y="485953"/>
            <a:ext cx="103906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92271887-7339-4EB1-B554-FDB654A6E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 t="3957" r="8139" b="8139"/>
          <a:stretch>
            <a:fillRect/>
          </a:stretch>
        </p:blipFill>
        <p:spPr>
          <a:xfrm>
            <a:off x="910286" y="304799"/>
            <a:ext cx="136619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37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dur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82B48E7C-2378-48E3-ADCF-88010236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1119"/>
            <a:ext cx="10058400" cy="748056"/>
          </a:xfrm>
        </p:spPr>
        <p:txBody>
          <a:bodyPr>
            <a:noAutofit/>
          </a:bodyPr>
          <a:lstStyle/>
          <a:p>
            <a:pPr algn="ctr"/>
            <a:r>
              <a:rPr lang="ru-RU" sz="5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ВПР?</a:t>
            </a:r>
            <a:endParaRPr lang="ru-RU" sz="540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E82C29A2-D8E9-4F2F-BB49-E5CC7A3A24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152525"/>
            <a:ext cx="4572000" cy="1500187"/>
          </a:xfrm>
          <a:ln w="76200"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id="{CD1A2CF0-FF9F-482A-AD6D-2CEA5F06DF61}"/>
              </a:ext>
            </a:extLst>
          </p:cNvPr>
          <p:cNvSpPr txBox="1"/>
          <p:nvPr/>
        </p:nvSpPr>
        <p:spPr>
          <a:xfrm>
            <a:off x="590550" y="2786062"/>
            <a:ext cx="115061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– проверочные работы, проводимые </a:t>
            </a:r>
          </a:p>
          <a:p>
            <a:r>
              <a:rPr lang="ru-RU" sz="4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отдельным учебным предметам </a:t>
            </a:r>
          </a:p>
          <a:p>
            <a:r>
              <a:rPr lang="ru-RU" sz="4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уровня подготовки школьников</a:t>
            </a:r>
            <a:r>
              <a:rPr lang="ru-RU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требований ФГОС (Федерального государственного образовательного стандарта)</a:t>
            </a:r>
          </a:p>
        </p:txBody>
      </p:sp>
    </p:spTree>
    <p:extLst>
      <p:ext uri="{BB962C8B-B14F-4D97-AF65-F5344CB8AC3E}">
        <p14:creationId xmlns:p14="http://schemas.microsoft.com/office/powerpoint/2010/main" val="3394599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1709394"/>
          </a:xfrm>
        </p:spPr>
        <p:txBody>
          <a:bodyPr>
            <a:normAutofit fontScale="90000"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собенность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всероссийской проверочной работы обучающихся: 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918130"/>
              </p:ext>
            </p:extLst>
          </p:nvPr>
        </p:nvGraphicFramePr>
        <p:xfrm>
          <a:off x="1066800" y="2103438"/>
          <a:ext cx="10058400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3352800"/>
                <a:gridCol w="3352800"/>
              </a:tblGrid>
              <a:tr h="370840">
                <a:tc>
                  <a:txBody>
                    <a:bodyPr/>
                    <a:lstStyle/>
                    <a:p>
                      <a:pPr indent="44958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</a:t>
                      </a:r>
                      <a:r>
                        <a:rPr lang="ru-RU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единство подходов к составлению вариантов заданий и проведению самих работ, и их оцениванию</a:t>
                      </a:r>
                      <a:endParaRPr lang="ru-RU" sz="2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4958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</a:t>
                      </a:r>
                      <a:r>
                        <a:rPr lang="ru-RU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единые подходы к составлению вариантов и единые критерии оценивания в соответствии с государственным образовательным стандартом</a:t>
                      </a:r>
                      <a:endParaRPr lang="ru-RU" sz="2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</a:t>
                      </a:r>
                      <a:r>
                        <a:rPr lang="ru-RU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/>
                          <a:ea typeface="Calibri"/>
                        </a:rPr>
                        <a:t> использование современных технологий, позволяющих обеспечить практически одновременное выполнение работ школьниками всей страны</a:t>
                      </a:r>
                      <a:endParaRPr lang="ru-RU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28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Зачем проводят ВПР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" y="2066544"/>
            <a:ext cx="10058400" cy="39319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8224" y="2295144"/>
            <a:ext cx="3206496" cy="3822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  <a:sym typeface="Symbol"/>
              </a:rPr>
              <a:t>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выявить сильные и слабые места в преподавании предмета и скорректировать процесс обучения (в частности, с целью работы с отстающими обучающимися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81984" y="2398776"/>
            <a:ext cx="2560320" cy="3718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позволить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детям избежать лишних стрессов на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ГИА </a:t>
            </a:r>
            <a:endParaRPr lang="ru-RU" sz="1400" dirty="0">
              <a:solidFill>
                <a:schemeClr val="tx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9568" y="2380488"/>
            <a:ext cx="2523744" cy="3718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  <a:sym typeface="Symbol"/>
              </a:rPr>
              <a:t>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</a:rPr>
              <a:t>определить учителю и родителю образовательную траекторию ребенка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68384" y="2380488"/>
            <a:ext cx="2670048" cy="3718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  <a:sym typeface="Symbol"/>
              </a:rPr>
              <a:t>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определить, на каком реальном образовательном уровне по отношению к требованиям ФГОС находится школа, класс и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ребенок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4144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 Каково назначение </a:t>
            </a:r>
            <a:r>
              <a:rPr lang="ru-RU" dirty="0">
                <a:latin typeface="Times New Roman"/>
                <a:ea typeface="Calibri"/>
              </a:rPr>
              <a:t>ВПР по русскому языку </a:t>
            </a:r>
            <a:r>
              <a:rPr lang="ru-RU" dirty="0" smtClean="0">
                <a:latin typeface="Times New Roman"/>
                <a:ea typeface="Calibri"/>
              </a:rPr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/>
                <a:ea typeface="Calibri"/>
              </a:rPr>
              <a:t>О</a:t>
            </a:r>
            <a:r>
              <a:rPr lang="ru-RU" sz="3200" dirty="0" smtClean="0">
                <a:latin typeface="Times New Roman"/>
                <a:ea typeface="Calibri"/>
              </a:rPr>
              <a:t>ценить </a:t>
            </a:r>
            <a:r>
              <a:rPr lang="ru-RU" sz="3200" dirty="0">
                <a:latin typeface="Times New Roman"/>
                <a:ea typeface="Calibri"/>
              </a:rPr>
              <a:t>уровень общеобразовательной подготовки обучающихся в соответствии с требованиями ФГОС</a:t>
            </a:r>
            <a:r>
              <a:rPr lang="ru-RU" sz="3200" dirty="0" smtClean="0">
                <a:latin typeface="Times New Roman"/>
                <a:ea typeface="Calibri"/>
              </a:rPr>
              <a:t>.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 Задания диагностической работы направлены на выявление уровня владения обучающимися базовыми предметными правописными и учебно-языковыми фонетическими, морфемными, морфологическими и синтаксическими умениями, а также универсальными учебными действиями.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747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283742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                               </a:t>
            </a:r>
            <a:r>
              <a:rPr lang="ru-RU" sz="2400" b="1" dirty="0" smtClean="0"/>
              <a:t>Изменения в ВПР по русскому языку в 2025 году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051942"/>
              </p:ext>
            </p:extLst>
          </p:nvPr>
        </p:nvGraphicFramePr>
        <p:xfrm>
          <a:off x="1066800" y="1926336"/>
          <a:ext cx="10058398" cy="4667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680"/>
                <a:gridCol w="1158240"/>
                <a:gridCol w="1584960"/>
                <a:gridCol w="1560576"/>
                <a:gridCol w="1280160"/>
                <a:gridCol w="1621536"/>
                <a:gridCol w="1603246"/>
              </a:tblGrid>
              <a:tr h="547942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ВПР до 2024 года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ВПР в 2025 году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</a:p>
                    <a:p>
                      <a:r>
                        <a:rPr lang="ru-RU" dirty="0" smtClean="0"/>
                        <a:t>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 на выполнение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Максимальное кол-во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</a:p>
                    <a:p>
                      <a:r>
                        <a:rPr lang="ru-RU" dirty="0" smtClean="0"/>
                        <a:t>заданий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 на </a:t>
                      </a:r>
                    </a:p>
                    <a:p>
                      <a:r>
                        <a:rPr lang="ru-RU" dirty="0" smtClean="0"/>
                        <a:t>выполнение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Максимальное кол-во баллов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части по</a:t>
                      </a:r>
                    </a:p>
                    <a:p>
                      <a:r>
                        <a:rPr lang="ru-RU" dirty="0" smtClean="0"/>
                        <a:t>45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16+24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 мин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 мин.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923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 такое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критериальное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оценивание?</a:t>
            </a:r>
            <a:r>
              <a:rPr lang="ru-RU" sz="4000" dirty="0"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Это методика оценки знаний и компетенций обучающихся на основе определенных критериев, которые представляют собой конкретные показатели успеха. Это означает, что оценка выставляется не на основании сравнения с другими учениками, а по степени достижения конкретных целей и результатов обучения. Вместо традиционной системы оценок, где используются числовые шкалы или буквенные обозначения,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критериальное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оценивание позволяет более объективно и детально проанализировать прогресс каждого ученика.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883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82880" lvl="0" indent="-182880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</a:pPr>
            <a:r>
              <a:rPr lang="ru-RU" sz="4000" dirty="0">
                <a:solidFill>
                  <a:schemeClr val="tx1"/>
                </a:solidFill>
                <a:latin typeface="Candara"/>
                <a:ea typeface="+mj-ea"/>
              </a:rPr>
              <a:t>Общие подходы к  оцениванию </a:t>
            </a:r>
            <a:r>
              <a:rPr lang="ru-RU" sz="4000" dirty="0" smtClean="0">
                <a:solidFill>
                  <a:schemeClr val="tx1"/>
                </a:solidFill>
                <a:latin typeface="Candara"/>
                <a:ea typeface="+mj-ea"/>
              </a:rPr>
              <a:t>ВПР:</a:t>
            </a:r>
            <a:r>
              <a:rPr lang="ru-RU" sz="4000" dirty="0">
                <a:solidFill>
                  <a:schemeClr val="tx1"/>
                </a:solidFill>
                <a:latin typeface="Candara"/>
                <a:ea typeface="+mj-ea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Candara"/>
                <a:ea typeface="+mj-ea"/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63040" lvl="4" indent="-22860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800" dirty="0" smtClean="0">
                <a:solidFill>
                  <a:srgbClr val="073E87"/>
                </a:solidFill>
                <a:latin typeface="Candara"/>
              </a:rPr>
              <a:t>при </a:t>
            </a:r>
            <a:r>
              <a:rPr lang="ru-RU" sz="2800" dirty="0">
                <a:solidFill>
                  <a:srgbClr val="073E87"/>
                </a:solidFill>
                <a:latin typeface="Candara"/>
              </a:rPr>
              <a:t>наличии в ответе экзаменуемого неверных позиций наряду с верными выставление максимального балла </a:t>
            </a:r>
            <a:r>
              <a:rPr lang="ru-RU" sz="2800" dirty="0" smtClean="0">
                <a:solidFill>
                  <a:srgbClr val="073E87"/>
                </a:solidFill>
                <a:latin typeface="Candara"/>
              </a:rPr>
              <a:t>невозможно;</a:t>
            </a:r>
          </a:p>
          <a:p>
            <a:pPr marL="1463040" lvl="4" indent="-22860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600" dirty="0" smtClean="0">
                <a:solidFill>
                  <a:srgbClr val="073E87"/>
                </a:solidFill>
                <a:latin typeface="Candara"/>
              </a:rPr>
              <a:t>при </a:t>
            </a:r>
            <a:r>
              <a:rPr lang="ru-RU" sz="2600" dirty="0">
                <a:solidFill>
                  <a:srgbClr val="073E87"/>
                </a:solidFill>
                <a:latin typeface="Candara"/>
              </a:rPr>
              <a:t>несоответствии вопросу задания ответ не может оцениваться положительным </a:t>
            </a:r>
            <a:r>
              <a:rPr lang="ru-RU" sz="2600" dirty="0" smtClean="0">
                <a:solidFill>
                  <a:srgbClr val="073E87"/>
                </a:solidFill>
                <a:latin typeface="Candara"/>
              </a:rPr>
              <a:t>баллом;</a:t>
            </a:r>
          </a:p>
          <a:p>
            <a:pPr marL="1463040" lvl="4" indent="-228600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2600" dirty="0" smtClean="0">
                <a:solidFill>
                  <a:srgbClr val="073E87"/>
                </a:solidFill>
                <a:latin typeface="Candara"/>
              </a:rPr>
              <a:t>При </a:t>
            </a:r>
            <a:r>
              <a:rPr lang="ru-RU" sz="2600" dirty="0">
                <a:solidFill>
                  <a:srgbClr val="073E87"/>
                </a:solidFill>
                <a:latin typeface="Candara"/>
              </a:rPr>
              <a:t>несоответствии вопросу задания ответ не может оцениваться положительным </a:t>
            </a:r>
            <a:r>
              <a:rPr lang="ru-RU" sz="2600" dirty="0" smtClean="0">
                <a:solidFill>
                  <a:srgbClr val="073E87"/>
                </a:solidFill>
                <a:latin typeface="Candara"/>
              </a:rPr>
              <a:t>баллом.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1176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3.1.31"/>
  <p:tag name="AS_OS" val="Unix 5.15.0.1019"/>
  <p:tag name="AS_RELEASE_DATE" val="2022.12.14"/>
  <p:tag name="AS_TITLE" val="Aspose.Slides for .NET Standard 2.0"/>
  <p:tag name="AS_VERSION" val="22.1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/>
        <a:ea typeface="Century Gothic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Century Gothic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xmlns:r="http://schemas.openxmlformats.org/officeDocument/2006/relationships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487</Words>
  <Application>Microsoft Office PowerPoint</Application>
  <PresentationFormat>Произвольный</PresentationFormat>
  <Paragraphs>92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Савон</vt:lpstr>
      <vt:lpstr> МКОУ « Чибитская  СОШ   имени А.И. и Е.С. Марковых» </vt:lpstr>
      <vt:lpstr>          Рассмотрим вопросы</vt:lpstr>
      <vt:lpstr>Что такое ВПР?</vt:lpstr>
      <vt:lpstr> Особенность всероссийской проверочной работы обучающихся:  </vt:lpstr>
      <vt:lpstr>          Зачем проводят ВПР?  </vt:lpstr>
      <vt:lpstr> Каково назначение ВПР по русскому языку ?</vt:lpstr>
      <vt:lpstr>                                Изменения в ВПР по русскому языку в 2025 году</vt:lpstr>
      <vt:lpstr>Что такое критериальное оценивание? </vt:lpstr>
      <vt:lpstr>Общие подходы к  оцениванию ВПР: 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Важные вопросы и ответы о ВПР, которые нужно знать  каждому школьнику и родителю</dc:title>
  <cp:lastModifiedBy>Чибит школа</cp:lastModifiedBy>
  <cp:revision>29</cp:revision>
  <cp:lastPrinted>2023-03-03T13:16:38Z</cp:lastPrinted>
  <dcterms:created xsi:type="dcterms:W3CDTF">2023-03-03T13:16:38Z</dcterms:created>
  <dcterms:modified xsi:type="dcterms:W3CDTF">2024-10-21T03:57:47Z</dcterms:modified>
</cp:coreProperties>
</file>